
<file path=[Content_Types].xml><?xml version="1.0" encoding="utf-8"?>
<Types xmlns="http://schemas.openxmlformats.org/package/2006/content-types"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8.xml" ContentType="application/vnd.openxmlformats-officedocument.presentationml.slide+xml"/>
  <Override PartName="/ppt/embeddings/Microsoft_Equation3.bin" ContentType="application/vnd.openxmlformats-officedocument.oleObject"/>
  <Override PartName="/ppt/slides/slide60.xml" ContentType="application/vnd.openxmlformats-officedocument.presentationml.slide+xml"/>
  <Override PartName="/ppt/slides/slide28.xml" ContentType="application/vnd.openxmlformats-officedocument.presentationml.slide+xml"/>
  <Override PartName="/ppt/slides/slide37.xml" ContentType="application/vnd.openxmlformats-officedocument.presentationml.slide+xml"/>
  <Override PartName="/ppt/slides/slide70.xml" ContentType="application/vnd.openxmlformats-officedocument.presentationml.slide+xml"/>
  <Override PartName="/ppt/slides/slide9.xml" ContentType="application/vnd.openxmlformats-officedocument.presentationml.slide+xml"/>
  <Override PartName="/ppt/embeddings/Microsoft_Equation10.bin" ContentType="application/vnd.openxmlformats-officedocument.oleObject"/>
  <Override PartName="/ppt/slides/slide47.xml" ContentType="application/vnd.openxmlformats-officedocument.presentationml.slide+xml"/>
  <Override PartName="/ppt/embeddings/Microsoft_Equation20.bin" ContentType="application/vnd.openxmlformats-officedocument.oleObject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embeddings/Microsoft_Equation9.bin" ContentType="application/vnd.openxmlformats-officedocument.oleObject"/>
  <Default Extension="vml" ContentType="application/vnd.openxmlformats-officedocument.vmlDrawing"/>
  <Override PartName="/ppt/theme/theme1.xml" ContentType="application/vnd.openxmlformats-officedocument.theme+xml"/>
  <Override PartName="/ppt/slides/slide6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5.xml" ContentType="application/vnd.openxmlformats-officedocument.presentationml.slide+xml"/>
  <Override PartName="/ppt/slideLayouts/slideLayout15.xml" ContentType="application/vnd.openxmlformats-officedocument.presentationml.slideLayout+xml"/>
  <Override PartName="/ppt/embeddings/Microsoft_Equation16.bin" ContentType="application/vnd.openxmlformats-officedocument.oleObject"/>
  <Override PartName="/ppt/slides/slide85.xml" ContentType="application/vnd.openxmlformats-officedocument.presentationml.slide+xml"/>
  <Override PartName="/ppt/tags/tag7.xml" ContentType="application/vnd.openxmlformats-officedocument.presentationml.tags+xml"/>
  <Default Extension="jpeg" ContentType="image/jpeg"/>
  <Override PartName="/ppt/slides/slide13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19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61.xml" ContentType="application/vnd.openxmlformats-officedocument.presentationml.slide+xml"/>
  <Override PartName="/ppt/slides/slide29.xml" ContentType="application/vnd.openxmlformats-officedocument.presentationml.slide+xml"/>
  <Override PartName="/ppt/embeddings/Microsoft_Equation4.bin" ContentType="application/vnd.openxmlformats-officedocument.oleObject"/>
  <Override PartName="/ppt/slides/slide38.xml" ContentType="application/vnd.openxmlformats-officedocument.presentationml.slide+xml"/>
  <Override PartName="/ppt/slides/slide71.xml" ContentType="application/vnd.openxmlformats-officedocument.presentationml.slide+xml"/>
  <Override PartName="/ppt/embeddings/Microsoft_Equation11.bin" ContentType="application/vnd.openxmlformats-officedocument.oleObject"/>
  <Override PartName="/ppt/slides/slide80.xml" ContentType="application/vnd.openxmlformats-officedocument.presentationml.slide+xml"/>
  <Override PartName="/ppt/slides/slide48.xml" ContentType="application/vnd.openxmlformats-officedocument.presentationml.slide+xml"/>
  <Override PartName="/ppt/embeddings/Microsoft_Equation21.bin" ContentType="application/vnd.openxmlformats-officedocument.oleObject"/>
  <Override PartName="/ppt/slides/slide57.xml" ContentType="application/vnd.openxmlformats-officedocument.presentationml.slide+xml"/>
  <Override PartName="/ppt/slides/slide90.xml" ContentType="application/vnd.openxmlformats-officedocument.presentationml.slide+xml"/>
  <Override PartName="/ppt/tags/tag2.xml" ContentType="application/vnd.openxmlformats-officedocument.presentationml.tags+xml"/>
  <Override PartName="/ppt/slides/slide67.xml" ContentType="application/vnd.openxmlformats-officedocument.presentationml.slide+xml"/>
  <Override PartName="/ppt/theme/theme2.xml" ContentType="application/vnd.openxmlformats-officedocument.theme+xml"/>
  <Override PartName="/ppt/notesSlides/notesSlide3.xml" ContentType="application/vnd.openxmlformats-officedocument.presentationml.notesSlide+xml"/>
  <Override PartName="/ppt/slides/slide76.xml" ContentType="application/vnd.openxmlformats-officedocument.presentationml.slide+xml"/>
  <Override PartName="/ppt/embeddings/Microsoft_Equation17.bin" ContentType="application/vnd.openxmlformats-officedocument.oleObject"/>
  <Override PartName="/ppt/slides/slide86.xml" ContentType="application/vnd.openxmlformats-officedocument.presentationml.slide+xml"/>
  <Override PartName="/ppt/embeddings/Microsoft_Equation26.bin" ContentType="application/vnd.openxmlformats-officedocument.oleObject"/>
  <Override PartName="/ppt/tags/tag8.xml" ContentType="application/vnd.openxmlformats-officedocument.presentationml.tags+xml"/>
  <Override PartName="/ppt/slides/slide14.xml" ContentType="application/vnd.openxmlformats-officedocument.presentationml.slide+xml"/>
  <Override PartName="/ppt/slides/slide24.xml" ContentType="application/vnd.openxmlformats-officedocument.presentationml.slide+xml"/>
  <Default Extension="bin" ContentType="application/vnd.openxmlformats-officedocument.presentationml.printerSettings"/>
  <Override PartName="/ppt/slides/slide33.xml" ContentType="application/vnd.openxmlformats-officedocument.presentationml.slide+xml"/>
  <Override PartName="/ppt/slides/slide5.xml" ContentType="application/vnd.openxmlformats-officedocument.presentationml.slide+xml"/>
  <Default Extension="xml" ContentType="application/xml"/>
  <Override PartName="/ppt/slideLayouts/slideLayout6.xml" ContentType="application/vnd.openxmlformats-officedocument.presentationml.slideLayout+xml"/>
  <Override PartName="/ppt/tableStyles.xml" ContentType="application/vnd.openxmlformats-officedocument.presentationml.tableStyles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embeddings/Microsoft_Equation5.bin" ContentType="application/vnd.openxmlformats-officedocument.oleObject"/>
  <Override PartName="/ppt/slides/slide62.xml" ContentType="application/vnd.openxmlformats-officedocument.presentationml.slide+xml"/>
  <Override PartName="/ppt/slideLayouts/slideLayout11.xml" ContentType="application/vnd.openxmlformats-officedocument.presentationml.slideLayout+xml"/>
  <Override PartName="/docProps/app.xml" ContentType="application/vnd.openxmlformats-officedocument.extended-properties+xml"/>
  <Override PartName="/ppt/slides/slide39.xml" ContentType="application/vnd.openxmlformats-officedocument.presentationml.slide+xml"/>
  <Override PartName="/ppt/embeddings/Microsoft_Equation12.bin" ContentType="application/vnd.openxmlformats-officedocument.oleObject"/>
  <Override PartName="/ppt/slides/slide81.xml" ContentType="application/vnd.openxmlformats-officedocument.presentationml.slide+xml"/>
  <Override PartName="/ppt/slides/slide49.xml" ContentType="application/vnd.openxmlformats-officedocument.presentationml.slide+xml"/>
  <Override PartName="/ppt/embeddings/Microsoft_Equation22.bin" ContentType="application/vnd.openxmlformats-officedocument.oleObject"/>
  <Override PartName="/ppt/slides/slide58.xml" ContentType="application/vnd.openxmlformats-officedocument.presentationml.slide+xml"/>
  <Override PartName="/ppt/slides/slide91.xml" ContentType="application/vnd.openxmlformats-officedocument.presentationml.slide+xml"/>
  <Override PartName="/docProps/core.xml" ContentType="application/vnd.openxmlformats-package.core-properties+xml"/>
  <Override PartName="/ppt/tags/tag3.xml" ContentType="application/vnd.openxmlformats-officedocument.presentationml.tags+xml"/>
  <Override PartName="/ppt/slides/slide6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77.xml" ContentType="application/vnd.openxmlformats-officedocument.presentationml.slide+xml"/>
  <Override PartName="/ppt/embeddings/Microsoft_Equation18.bin" ContentType="application/vnd.openxmlformats-officedocument.oleObject"/>
  <Override PartName="/ppt/slides/slide87.xml" ContentType="application/vnd.openxmlformats-officedocument.presentationml.slide+xml"/>
  <Override PartName="/ppt/embeddings/Microsoft_Equation27.bin" ContentType="application/vnd.openxmlformats-officedocument.oleObject"/>
  <Override PartName="/ppt/slideLayouts/slideLayout1.xml" ContentType="application/vnd.openxmlformats-officedocument.presentationml.slideLayout+xml"/>
  <Default Extension="gif" ContentType="image/gif"/>
  <Override PartName="/ppt/slides/slide15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embeddings/Microsoft_Equation6.bin" ContentType="application/vnd.openxmlformats-officedocument.oleObject"/>
  <Override PartName="/ppt/slides/slide63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72.xml" ContentType="application/vnd.openxmlformats-officedocument.presentationml.slide+xml"/>
  <Override PartName="/ppt/embeddings/Microsoft_Equation13.bin" ContentType="application/vnd.openxmlformats-officedocument.oleObject"/>
  <Override PartName="/ppt/slides/slide82.xml" ContentType="application/vnd.openxmlformats-officedocument.presentationml.slide+xml"/>
  <Override PartName="/ppt/embeddings/Microsoft_Equation23.bin" ContentType="application/vnd.openxmlformats-officedocument.oleObject"/>
  <Override PartName="/ppt/slides/slide92.xml" ContentType="application/vnd.openxmlformats-officedocument.presentationml.slide+xml"/>
  <Override PartName="/ppt/slides/slide59.xml" ContentType="application/vnd.openxmlformats-officedocument.presentationml.slide+xml"/>
  <Override PartName="/ppt/tags/tag4.xml" ContentType="application/vnd.openxmlformats-officedocument.presentationml.tags+xml"/>
  <Override PartName="/ppt/slides/slide69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78.xml" ContentType="application/vnd.openxmlformats-officedocument.presentationml.slide+xml"/>
  <Override PartName="/ppt/slides/slide10.xml" ContentType="application/vnd.openxmlformats-officedocument.presentationml.slide+xml"/>
  <Override PartName="/ppt/embeddings/Microsoft_Equation19.bin" ContentType="application/vnd.openxmlformats-officedocument.oleObject"/>
  <Override PartName="/ppt/slides/slide88.xml" ContentType="application/vnd.openxmlformats-officedocument.presentationml.slide+xml"/>
  <Override PartName="/ppt/slides/slide20.xml" ContentType="application/vnd.openxmlformats-officedocument.presentationml.slide+xml"/>
  <Override PartName="/ppt/slides/slide1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6.xml" ContentType="application/vnd.openxmlformats-officedocument.presentationml.slide+xml"/>
  <Override PartName="/ppt/viewProps.xml" ContentType="application/vnd.openxmlformats-officedocument.presentationml.viewProps+xml"/>
  <Override PartName="/ppt/embeddings/Microsoft_Equation1.bin" ContentType="application/vnd.openxmlformats-officedocument.oleObject"/>
  <Default Extension="rels" ContentType="application/vnd.openxmlformats-package.relationships+xml"/>
  <Override PartName="/ppt/slides/slide26.xml" ContentType="application/vnd.openxmlformats-officedocument.presentationml.slide+xml"/>
  <Default Extension="pict" ContentType="image/pict"/>
  <Default Extension="wmf" ContentType="image/x-wmf"/>
  <Override PartName="/ppt/slides/slide7.xml" ContentType="application/vnd.openxmlformats-officedocument.presentationml.slide+xml"/>
  <Override PartName="/ppt/slides/slide35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embeddings/Microsoft_Equation7.bin" ContentType="application/vnd.openxmlformats-officedocument.oleObject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13.xml" ContentType="application/vnd.openxmlformats-officedocument.presentationml.slideLayout+xml"/>
  <Override PartName="/ppt/slides/slide73.xml" ContentType="application/vnd.openxmlformats-officedocument.presentationml.slide+xml"/>
  <Override PartName="/ppt/presentation.xml" ContentType="application/vnd.openxmlformats-officedocument.presentationml.presentation.main+xml"/>
  <Override PartName="/ppt/embeddings/Microsoft_Equation14.bin" ContentType="application/vnd.openxmlformats-officedocument.oleObject"/>
  <Override PartName="/ppt/slides/slide83.xml" ContentType="application/vnd.openxmlformats-officedocument.presentationml.slide+xml"/>
  <Override PartName="/ppt/embeddings/Microsoft_Equation24.bin" ContentType="application/vnd.openxmlformats-officedocument.oleObject"/>
  <Override PartName="/ppt/slides/slide93.xml" ContentType="application/vnd.openxmlformats-officedocument.presentationml.slide+xml"/>
  <Override PartName="/ppt/tags/tag5.xml" ContentType="application/vnd.openxmlformats-officedocument.presentationml.tags+xml"/>
  <Override PartName="/ppt/slides/slide79.xml" ContentType="application/vnd.openxmlformats-officedocument.presentationml.slide+xml"/>
  <Override PartName="/ppt/slides/slide11.xml" ContentType="application/vnd.openxmlformats-officedocument.presentationml.slide+xml"/>
  <Override PartName="/ppt/slides/slide89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2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40.xml" ContentType="application/vnd.openxmlformats-officedocument.presentationml.slide+xml"/>
  <Override PartName="/ppt/slides/slide17.xml" ContentType="application/vnd.openxmlformats-officedocument.presentationml.slide+xml"/>
  <Override PartName="/ppt/embeddings/Microsoft_Equation2.bin" ContentType="application/vnd.openxmlformats-officedocument.oleObject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Default Extension="pdf" ContentType="application/pdf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65.xml" ContentType="application/vnd.openxmlformats-officedocument.presentationml.slide+xml"/>
  <Override PartName="/ppt/embeddings/Microsoft_Equation8.bin" ContentType="application/vnd.openxmlformats-officedocument.oleObject"/>
  <Override PartName="/ppt/notesSlides/notesSlide1.xml" ContentType="application/vnd.openxmlformats-officedocument.presentationml.notesSlide+xml"/>
  <Override PartName="/ppt/slides/slide74.xml" ContentType="application/vnd.openxmlformats-officedocument.presentationml.slide+xml"/>
  <Override PartName="/ppt/embeddings/Microsoft_Equation15.bin" ContentType="application/vnd.openxmlformats-officedocument.oleObject"/>
  <Override PartName="/ppt/slides/slide84.xml" ContentType="application/vnd.openxmlformats-officedocument.presentationml.slide+xml"/>
  <Override PartName="/ppt/embeddings/Microsoft_Equation25.bin" ContentType="application/vnd.openxmlformats-officedocument.oleObject"/>
  <Override PartName="/ppt/slides/slide94.xml" ContentType="application/vnd.openxmlformats-officedocument.presentationml.slide+xml"/>
  <Override PartName="/ppt/tags/tag6.xml" ContentType="application/vnd.openxmlformats-officedocument.presentationml.tags+xml"/>
  <Override PartName="/ppt/slides/slide12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3.xml" ContentType="application/vnd.openxmlformats-officedocument.presentationml.slide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96"/>
  </p:notesMasterIdLst>
  <p:sldIdLst>
    <p:sldId id="290" r:id="rId2"/>
    <p:sldId id="292" r:id="rId3"/>
    <p:sldId id="340" r:id="rId4"/>
    <p:sldId id="293" r:id="rId5"/>
    <p:sldId id="294" r:id="rId6"/>
    <p:sldId id="295" r:id="rId7"/>
    <p:sldId id="296" r:id="rId8"/>
    <p:sldId id="460" r:id="rId9"/>
    <p:sldId id="461" r:id="rId10"/>
    <p:sldId id="297" r:id="rId11"/>
    <p:sldId id="298" r:id="rId12"/>
    <p:sldId id="299" r:id="rId13"/>
    <p:sldId id="300" r:id="rId14"/>
    <p:sldId id="482" r:id="rId15"/>
    <p:sldId id="301" r:id="rId16"/>
    <p:sldId id="302" r:id="rId17"/>
    <p:sldId id="303" r:id="rId18"/>
    <p:sldId id="463" r:id="rId19"/>
    <p:sldId id="462" r:id="rId20"/>
    <p:sldId id="464" r:id="rId21"/>
    <p:sldId id="459" r:id="rId22"/>
    <p:sldId id="306" r:id="rId23"/>
    <p:sldId id="475" r:id="rId24"/>
    <p:sldId id="476" r:id="rId25"/>
    <p:sldId id="477" r:id="rId26"/>
    <p:sldId id="307" r:id="rId27"/>
    <p:sldId id="308" r:id="rId28"/>
    <p:sldId id="341" r:id="rId29"/>
    <p:sldId id="465" r:id="rId30"/>
    <p:sldId id="466" r:id="rId31"/>
    <p:sldId id="467" r:id="rId32"/>
    <p:sldId id="468" r:id="rId33"/>
    <p:sldId id="469" r:id="rId34"/>
    <p:sldId id="470" r:id="rId35"/>
    <p:sldId id="471" r:id="rId36"/>
    <p:sldId id="472" r:id="rId37"/>
    <p:sldId id="473" r:id="rId38"/>
    <p:sldId id="474" r:id="rId39"/>
    <p:sldId id="309" r:id="rId40"/>
    <p:sldId id="324" r:id="rId41"/>
    <p:sldId id="325" r:id="rId42"/>
    <p:sldId id="327" r:id="rId43"/>
    <p:sldId id="328" r:id="rId44"/>
    <p:sldId id="329" r:id="rId45"/>
    <p:sldId id="330" r:id="rId46"/>
    <p:sldId id="331" r:id="rId47"/>
    <p:sldId id="332" r:id="rId48"/>
    <p:sldId id="333" r:id="rId49"/>
    <p:sldId id="334" r:id="rId50"/>
    <p:sldId id="335" r:id="rId51"/>
    <p:sldId id="336" r:id="rId52"/>
    <p:sldId id="337" r:id="rId53"/>
    <p:sldId id="338" r:id="rId54"/>
    <p:sldId id="478" r:id="rId55"/>
    <p:sldId id="342" r:id="rId56"/>
    <p:sldId id="343" r:id="rId57"/>
    <p:sldId id="344" r:id="rId58"/>
    <p:sldId id="345" r:id="rId59"/>
    <p:sldId id="346" r:id="rId60"/>
    <p:sldId id="479" r:id="rId61"/>
    <p:sldId id="349" r:id="rId62"/>
    <p:sldId id="480" r:id="rId63"/>
    <p:sldId id="351" r:id="rId64"/>
    <p:sldId id="481" r:id="rId65"/>
    <p:sldId id="353" r:id="rId66"/>
    <p:sldId id="354" r:id="rId67"/>
    <p:sldId id="355" r:id="rId68"/>
    <p:sldId id="356" r:id="rId69"/>
    <p:sldId id="357" r:id="rId70"/>
    <p:sldId id="358" r:id="rId71"/>
    <p:sldId id="359" r:id="rId72"/>
    <p:sldId id="360" r:id="rId73"/>
    <p:sldId id="361" r:id="rId74"/>
    <p:sldId id="362" r:id="rId75"/>
    <p:sldId id="363" r:id="rId76"/>
    <p:sldId id="364" r:id="rId77"/>
    <p:sldId id="365" r:id="rId78"/>
    <p:sldId id="366" r:id="rId79"/>
    <p:sldId id="367" r:id="rId80"/>
    <p:sldId id="368" r:id="rId81"/>
    <p:sldId id="369" r:id="rId82"/>
    <p:sldId id="370" r:id="rId83"/>
    <p:sldId id="371" r:id="rId84"/>
    <p:sldId id="372" r:id="rId85"/>
    <p:sldId id="373" r:id="rId86"/>
    <p:sldId id="374" r:id="rId87"/>
    <p:sldId id="375" r:id="rId88"/>
    <p:sldId id="376" r:id="rId89"/>
    <p:sldId id="377" r:id="rId90"/>
    <p:sldId id="378" r:id="rId91"/>
    <p:sldId id="379" r:id="rId92"/>
    <p:sldId id="380" r:id="rId93"/>
    <p:sldId id="400" r:id="rId94"/>
    <p:sldId id="402" r:id="rId9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/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 varScale="1">
        <p:scale>
          <a:sx n="117" d="100"/>
          <a:sy n="117" d="100"/>
        </p:scale>
        <p:origin x="-64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notesMaster" Target="notesMasters/notesMaster1.xml"/><Relationship Id="rId97" Type="http://schemas.openxmlformats.org/officeDocument/2006/relationships/printerSettings" Target="printerSettings/printerSettings1.bin"/><Relationship Id="rId98" Type="http://schemas.openxmlformats.org/officeDocument/2006/relationships/presProps" Target="presProps.xml"/><Relationship Id="rId9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theme" Target="theme/theme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ict"/><Relationship Id="rId2" Type="http://schemas.openxmlformats.org/officeDocument/2006/relationships/image" Target="../media/image3.pict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pict"/><Relationship Id="rId2" Type="http://schemas.openxmlformats.org/officeDocument/2006/relationships/image" Target="../media/image86.pict"/><Relationship Id="rId3" Type="http://schemas.openxmlformats.org/officeDocument/2006/relationships/image" Target="../media/image87.pict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Relationship Id="rId2" Type="http://schemas.openxmlformats.org/officeDocument/2006/relationships/image" Target="../media/image6.pict"/><Relationship Id="rId3" Type="http://schemas.openxmlformats.org/officeDocument/2006/relationships/image" Target="../media/image7.pict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Relationship Id="rId2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ict"/><Relationship Id="rId4" Type="http://schemas.openxmlformats.org/officeDocument/2006/relationships/image" Target="../media/image25.pict"/><Relationship Id="rId1" Type="http://schemas.openxmlformats.org/officeDocument/2006/relationships/image" Target="../media/image22.pict"/><Relationship Id="rId2" Type="http://schemas.openxmlformats.org/officeDocument/2006/relationships/image" Target="../media/image23.pict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ict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ict"/><Relationship Id="rId2" Type="http://schemas.openxmlformats.org/officeDocument/2006/relationships/image" Target="../media/image32.pict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ict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pict"/><Relationship Id="rId2" Type="http://schemas.openxmlformats.org/officeDocument/2006/relationships/image" Target="../media/image80.pict"/><Relationship Id="rId3" Type="http://schemas.openxmlformats.org/officeDocument/2006/relationships/image" Target="../media/image81.pict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ict"/><Relationship Id="rId4" Type="http://schemas.openxmlformats.org/officeDocument/2006/relationships/image" Target="../media/image84.pict"/><Relationship Id="rId1" Type="http://schemas.openxmlformats.org/officeDocument/2006/relationships/image" Target="../media/image82.pict"/><Relationship Id="rId2" Type="http://schemas.openxmlformats.org/officeDocument/2006/relationships/image" Target="../media/image80.pict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82DC3-5624-C941-A423-BD112F87FB0E}" type="datetimeFigureOut">
              <a:rPr lang="en-US" smtClean="0"/>
              <a:pPr/>
              <a:t>7/11/11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D647C4-C636-594B-B11A-76334BA86C2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C8F3BA-8E9E-F747-83A2-295E7B426193}" type="slidenum">
              <a:rPr lang="en-US"/>
              <a:pPr/>
              <a:t>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C5A8E3-57E0-5E47-A81B-4B7F8BDBE138}" type="slidenum">
              <a:rPr lang="en-US"/>
              <a:pPr/>
              <a:t>2</a:t>
            </a:fld>
            <a:endParaRPr 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C5A8E3-57E0-5E47-A81B-4B7F8BDBE138}" type="slidenum">
              <a:rPr lang="en-US"/>
              <a:pPr/>
              <a:t>4</a:t>
            </a:fld>
            <a:endParaRPr 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F3DB837-B2DB-1C4E-8E55-0B04D8EC85DD}" type="slidenum">
              <a:rPr lang="en-GB"/>
              <a:pPr/>
              <a:t>9</a:t>
            </a:fld>
            <a:endParaRPr lang="en-GB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F3DB837-B2DB-1C4E-8E55-0B04D8EC85DD}" type="slidenum">
              <a:rPr lang="en-GB"/>
              <a:pPr/>
              <a:t>21</a:t>
            </a:fld>
            <a:endParaRPr lang="en-GB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26573-2C75-0C41-849C-3F421DDA6A97}" type="datetimeFigureOut">
              <a:rPr lang="en-US" smtClean="0"/>
              <a:pPr/>
              <a:t>7/11/11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F535E-E4AF-6D43-A936-641EDEB88E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26573-2C75-0C41-849C-3F421DDA6A97}" type="datetimeFigureOut">
              <a:rPr lang="en-US" smtClean="0"/>
              <a:pPr/>
              <a:t>7/11/11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F535E-E4AF-6D43-A936-641EDEB88E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26573-2C75-0C41-849C-3F421DDA6A97}" type="datetimeFigureOut">
              <a:rPr lang="en-US" smtClean="0"/>
              <a:pPr/>
              <a:t>7/11/11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F535E-E4AF-6D43-A936-641EDEB88E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05074E-C1EE-2A45-9CEE-40C6D7F1F2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89944D-4B44-9646-A940-8DB534961B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E75429-E8E6-DA48-8FC8-D2A1640A9D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fld id="{EFC20C12-8BC9-AF49-8C30-6A3ABB9AE2D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26573-2C75-0C41-849C-3F421DDA6A97}" type="datetimeFigureOut">
              <a:rPr lang="en-US" smtClean="0"/>
              <a:pPr/>
              <a:t>7/11/11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F535E-E4AF-6D43-A936-641EDEB88E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26573-2C75-0C41-849C-3F421DDA6A97}" type="datetimeFigureOut">
              <a:rPr lang="en-US" smtClean="0"/>
              <a:pPr/>
              <a:t>7/11/11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F535E-E4AF-6D43-A936-641EDEB88E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26573-2C75-0C41-849C-3F421DDA6A97}" type="datetimeFigureOut">
              <a:rPr lang="en-US" smtClean="0"/>
              <a:pPr/>
              <a:t>7/11/11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F535E-E4AF-6D43-A936-641EDEB88E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26573-2C75-0C41-849C-3F421DDA6A97}" type="datetimeFigureOut">
              <a:rPr lang="en-US" smtClean="0"/>
              <a:pPr/>
              <a:t>7/11/11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F535E-E4AF-6D43-A936-641EDEB88E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26573-2C75-0C41-849C-3F421DDA6A97}" type="datetimeFigureOut">
              <a:rPr lang="en-US" smtClean="0"/>
              <a:pPr/>
              <a:t>7/11/11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F535E-E4AF-6D43-A936-641EDEB88E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26573-2C75-0C41-849C-3F421DDA6A97}" type="datetimeFigureOut">
              <a:rPr lang="en-US" smtClean="0"/>
              <a:pPr/>
              <a:t>7/11/11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F535E-E4AF-6D43-A936-641EDEB88E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26573-2C75-0C41-849C-3F421DDA6A97}" type="datetimeFigureOut">
              <a:rPr lang="en-US" smtClean="0"/>
              <a:pPr/>
              <a:t>7/11/11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F535E-E4AF-6D43-A936-641EDEB88E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26573-2C75-0C41-849C-3F421DDA6A97}" type="datetimeFigureOut">
              <a:rPr lang="en-US" smtClean="0"/>
              <a:pPr/>
              <a:t>7/11/11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F535E-E4AF-6D43-A936-641EDEB88E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126573-2C75-0C41-849C-3F421DDA6A97}" type="datetimeFigureOut">
              <a:rPr lang="en-US" smtClean="0"/>
              <a:pPr/>
              <a:t>7/11/11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9F535E-E4AF-6D43-A936-641EDEB88EE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3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df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Microsoft_Equation7.bin"/><Relationship Id="rId5" Type="http://schemas.openxmlformats.org/officeDocument/2006/relationships/oleObject" Target="../embeddings/Microsoft_Equation8.bin"/><Relationship Id="rId6" Type="http://schemas.openxmlformats.org/officeDocument/2006/relationships/oleObject" Target="../embeddings/Microsoft_Equation9.bin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14.xml"/><Relationship Id="rId3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" Type="http://schemas.openxmlformats.org/officeDocument/2006/relationships/vmlDrawing" Target="../drawings/vmlDrawing4.v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7" Type="http://schemas.openxmlformats.org/officeDocument/2006/relationships/oleObject" Target="../embeddings/Microsoft_Equation10.bin"/><Relationship Id="rId8" Type="http://schemas.openxmlformats.org/officeDocument/2006/relationships/oleObject" Target="../embeddings/Microsoft_Equation11.bin"/><Relationship Id="rId9" Type="http://schemas.openxmlformats.org/officeDocument/2006/relationships/oleObject" Target="../embeddings/Microsoft_Equation12.bin"/><Relationship Id="rId10" Type="http://schemas.openxmlformats.org/officeDocument/2006/relationships/oleObject" Target="../embeddings/Microsoft_Equation13.bin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14.xml"/><Relationship Id="rId3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4.xml"/><Relationship Id="rId3" Type="http://schemas.openxmlformats.org/officeDocument/2006/relationships/oleObject" Target="../embeddings/Microsoft_Equation14.bin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Democracy_and_Education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5.bin"/><Relationship Id="rId4" Type="http://schemas.openxmlformats.org/officeDocument/2006/relationships/oleObject" Target="../embeddings/Microsoft_Equation16.bin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Microsoft_Equation17.bin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9.jpeg"/><Relationship Id="rId3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df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df"/><Relationship Id="rId3" Type="http://schemas.openxmlformats.org/officeDocument/2006/relationships/image" Target="../media/image5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df"/><Relationship Id="rId3" Type="http://schemas.openxmlformats.org/officeDocument/2006/relationships/image" Target="../media/image6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df"/><Relationship Id="rId3" Type="http://schemas.openxmlformats.org/officeDocument/2006/relationships/image" Target="../media/image6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df"/><Relationship Id="rId3" Type="http://schemas.openxmlformats.org/officeDocument/2006/relationships/image" Target="../media/image6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df"/><Relationship Id="rId3" Type="http://schemas.openxmlformats.org/officeDocument/2006/relationships/image" Target="../media/image6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df"/><Relationship Id="rId3" Type="http://schemas.openxmlformats.org/officeDocument/2006/relationships/image" Target="../media/image70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df"/><Relationship Id="rId3" Type="http://schemas.openxmlformats.org/officeDocument/2006/relationships/image" Target="../media/image7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oleObject" Target="../embeddings/Microsoft_Equation1.bin"/><Relationship Id="rId5" Type="http://schemas.openxmlformats.org/officeDocument/2006/relationships/oleObject" Target="../embeddings/Microsoft_Equation2.bin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3.gif"/><Relationship Id="rId3" Type="http://schemas.openxmlformats.org/officeDocument/2006/relationships/image" Target="../media/image7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4" Type="http://schemas.openxmlformats.org/officeDocument/2006/relationships/image" Target="../media/image76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5.jpe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1" Type="http://schemas.openxmlformats.org/officeDocument/2006/relationships/tags" Target="../tags/tag7.xml"/><Relationship Id="rId2" Type="http://schemas.openxmlformats.org/officeDocument/2006/relationships/tags" Target="../tags/tag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8.bin"/><Relationship Id="rId4" Type="http://schemas.openxmlformats.org/officeDocument/2006/relationships/oleObject" Target="../embeddings/Microsoft_Equation19.bin"/><Relationship Id="rId5" Type="http://schemas.openxmlformats.org/officeDocument/2006/relationships/oleObject" Target="../embeddings/Microsoft_Equation20.bin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21.bin"/><Relationship Id="rId4" Type="http://schemas.openxmlformats.org/officeDocument/2006/relationships/oleObject" Target="../embeddings/Microsoft_Equation22.bin"/><Relationship Id="rId5" Type="http://schemas.openxmlformats.org/officeDocument/2006/relationships/oleObject" Target="../embeddings/Microsoft_Equation23.bin"/><Relationship Id="rId6" Type="http://schemas.openxmlformats.org/officeDocument/2006/relationships/oleObject" Target="../embeddings/Microsoft_Equation24.bin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25.bin"/><Relationship Id="rId4" Type="http://schemas.openxmlformats.org/officeDocument/2006/relationships/oleObject" Target="../embeddings/Microsoft_Equation26.bin"/><Relationship Id="rId5" Type="http://schemas.openxmlformats.org/officeDocument/2006/relationships/oleObject" Target="../embeddings/Microsoft_Equation27.bin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Microsoft_Equation3.bin"/><Relationship Id="rId5" Type="http://schemas.openxmlformats.org/officeDocument/2006/relationships/oleObject" Target="../embeddings/Microsoft_Equation4.bin"/><Relationship Id="rId6" Type="http://schemas.openxmlformats.org/officeDocument/2006/relationships/oleObject" Target="../embeddings/Microsoft_Equation5.bin"/><Relationship Id="rId7" Type="http://schemas.openxmlformats.org/officeDocument/2006/relationships/oleObject" Target="../embeddings/Microsoft_Equation6.bin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1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omepage.tudelft.nl/19j49/Matlab_Toolbox_for_Dimensionality_Reduction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206256"/>
            <a:ext cx="7772400" cy="2355655"/>
          </a:xfrm>
          <a:solidFill>
            <a:srgbClr val="FFDBEE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dirty="0" smtClean="0">
                <a:solidFill>
                  <a:schemeClr val="hlink"/>
                </a:solidFill>
                <a:latin typeface="华文楷体" charset="-122"/>
                <a:ea typeface="华文楷体" charset="-122"/>
                <a:cs typeface="华文楷体" charset="-122"/>
              </a:rPr>
              <a:t>Mathematics of Data</a:t>
            </a:r>
            <a:br>
              <a:rPr lang="en-US" altLang="zh-CN" dirty="0" smtClean="0">
                <a:solidFill>
                  <a:schemeClr val="hlink"/>
                </a:solidFill>
                <a:latin typeface="华文楷体" charset="-122"/>
                <a:ea typeface="华文楷体" charset="-122"/>
                <a:cs typeface="华文楷体" charset="-122"/>
              </a:rPr>
            </a:br>
            <a:r>
              <a:rPr lang="en-US" altLang="zh-CN" dirty="0" smtClean="0">
                <a:solidFill>
                  <a:schemeClr val="hlink"/>
                </a:solidFill>
                <a:latin typeface="华文楷体" charset="-122"/>
                <a:ea typeface="华文楷体" charset="-122"/>
                <a:cs typeface="华文楷体" charset="-122"/>
              </a:rPr>
              <a:t>I</a:t>
            </a:r>
            <a:br>
              <a:rPr lang="en-US" altLang="zh-CN" dirty="0" smtClean="0">
                <a:solidFill>
                  <a:schemeClr val="hlink"/>
                </a:solidFill>
                <a:latin typeface="华文楷体" charset="-122"/>
                <a:ea typeface="华文楷体" charset="-122"/>
                <a:cs typeface="华文楷体" charset="-122"/>
              </a:rPr>
            </a:br>
            <a:r>
              <a:rPr lang="en-US" altLang="zh-CN" dirty="0" smtClean="0">
                <a:solidFill>
                  <a:schemeClr val="hlink"/>
                </a:solidFill>
                <a:latin typeface="华文楷体" charset="-122"/>
                <a:ea typeface="华文楷体" charset="-122"/>
                <a:cs typeface="华文楷体" charset="-122"/>
              </a:rPr>
              <a:t>Geometric Data Analysis – From PCA/MDS to ISOMAP/LLE</a:t>
            </a:r>
            <a:endParaRPr lang="en-US" dirty="0" smtClean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515913"/>
            <a:ext cx="6400800" cy="1503887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zh-CN" altLang="en-US" dirty="0">
                <a:latin typeface="华文楷体" charset="-122"/>
                <a:ea typeface="华文楷体" charset="-122"/>
                <a:cs typeface="华文楷体" charset="-122"/>
              </a:rPr>
              <a:t>姚</a:t>
            </a:r>
            <a:r>
              <a:rPr lang="en-US" altLang="zh-CN" dirty="0">
                <a:latin typeface="华文楷体" charset="-122"/>
                <a:ea typeface="华文楷体" charset="-122"/>
                <a:cs typeface="华文楷体" charset="-122"/>
              </a:rPr>
              <a:t>  </a:t>
            </a:r>
            <a:r>
              <a:rPr lang="zh-CN" altLang="en-US" dirty="0" smtClean="0">
                <a:latin typeface="华文楷体" charset="-122"/>
                <a:ea typeface="华文楷体" charset="-122"/>
                <a:cs typeface="华文楷体" charset="-122"/>
              </a:rPr>
              <a:t>远</a:t>
            </a:r>
            <a:endParaRPr lang="en-US" altLang="zh-CN" dirty="0" smtClean="0">
              <a:latin typeface="华文楷体" charset="-122"/>
              <a:ea typeface="华文楷体" charset="-122"/>
              <a:cs typeface="华文楷体" charset="-122"/>
            </a:endParaRPr>
          </a:p>
          <a:p>
            <a:r>
              <a:rPr lang="zh-CN" altLang="en-US" dirty="0" smtClean="0">
                <a:latin typeface="华文楷体" charset="-122"/>
                <a:ea typeface="华文楷体" charset="-122"/>
                <a:cs typeface="华文楷体" charset="-122"/>
              </a:rPr>
              <a:t>北京大学数学科学学院</a:t>
            </a:r>
            <a:endParaRPr lang="en-US" altLang="zh-CN" dirty="0" smtClean="0">
              <a:latin typeface="华文楷体" charset="-122"/>
              <a:ea typeface="华文楷体" charset="-122"/>
              <a:cs typeface="华文楷体" charset="-122"/>
            </a:endParaRPr>
          </a:p>
          <a:p>
            <a:pPr eaLnBrk="1" hangingPunct="1"/>
            <a:r>
              <a:rPr lang="en-US" altLang="zh-CN" dirty="0" smtClean="0">
                <a:latin typeface="华文楷体" charset="-122"/>
                <a:ea typeface="华文楷体" charset="-122"/>
                <a:cs typeface="华文楷体" charset="-122"/>
              </a:rPr>
              <a:t>2011.7.11</a:t>
            </a:r>
            <a:endParaRPr lang="en-US" dirty="0"/>
          </a:p>
        </p:txBody>
      </p:sp>
      <p:sp>
        <p:nvSpPr>
          <p:cNvPr id="14341" name="Rectangle 6"/>
          <p:cNvSpPr>
            <a:spLocks noChangeArrowheads="1"/>
          </p:cNvSpPr>
          <p:nvPr/>
        </p:nvSpPr>
        <p:spPr bwMode="auto">
          <a:xfrm>
            <a:off x="266700" y="5865813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aseline="0"/>
          </a:p>
        </p:txBody>
      </p:sp>
      <p:pic>
        <p:nvPicPr>
          <p:cNvPr id="6" name="Picture 5" descr="fudan_icon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0" y="2857500"/>
            <a:ext cx="1143000" cy="114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6"/>
          <p:cNvSpPr>
            <a:spLocks noGrp="1"/>
          </p:cNvSpPr>
          <p:nvPr>
            <p:ph type="title"/>
          </p:nvPr>
        </p:nvSpPr>
        <p:spPr>
          <a:xfrm>
            <a:off x="533400" y="228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A Dawn of the Science for</a:t>
            </a:r>
            <a:br>
              <a:rPr lang="en-US" dirty="0" smtClean="0">
                <a:solidFill>
                  <a:srgbClr val="0000FF"/>
                </a:solidFill>
              </a:rPr>
            </a:br>
            <a:r>
              <a:rPr lang="en-US" dirty="0" smtClean="0">
                <a:solidFill>
                  <a:srgbClr val="0000FF"/>
                </a:solidFill>
              </a:rPr>
              <a:t>High Dimensional Massive Data Sets</a:t>
            </a:r>
          </a:p>
        </p:txBody>
      </p:sp>
      <p:sp>
        <p:nvSpPr>
          <p:cNvPr id="23555" name="Content Placeholder 7"/>
          <p:cNvSpPr>
            <a:spLocks noGrp="1"/>
          </p:cNvSpPr>
          <p:nvPr>
            <p:ph idx="1"/>
          </p:nvPr>
        </p:nvSpPr>
        <p:spPr>
          <a:xfrm>
            <a:off x="228600" y="1600200"/>
            <a:ext cx="5867400" cy="5029200"/>
          </a:xfrm>
        </p:spPr>
        <p:txBody>
          <a:bodyPr>
            <a:normAutofit/>
          </a:bodyPr>
          <a:lstStyle/>
          <a:p>
            <a:r>
              <a:rPr lang="en-US" dirty="0" smtClean="0"/>
              <a:t>When </a:t>
            </a:r>
            <a:r>
              <a:rPr lang="en-US" dirty="0" err="1" smtClean="0"/>
              <a:t>p</a:t>
            </a:r>
            <a:r>
              <a:rPr lang="en-US" dirty="0" smtClean="0"/>
              <a:t>&gt;&gt;</a:t>
            </a:r>
            <a:r>
              <a:rPr lang="en-US" dirty="0" err="1" smtClean="0"/>
              <a:t>n</a:t>
            </a:r>
            <a:r>
              <a:rPr lang="en-US" dirty="0" smtClean="0"/>
              <a:t>, PCA may work with additional requirements</a:t>
            </a:r>
          </a:p>
          <a:p>
            <a:pPr lvl="1"/>
            <a:r>
              <a:rPr lang="en-US" altLang="zh-CN" sz="2800" dirty="0" err="1" smtClean="0"/>
              <a:t>Σ</a:t>
            </a:r>
            <a:r>
              <a:rPr lang="en-US" altLang="zh-CN" sz="2800" dirty="0" smtClean="0"/>
              <a:t> is sparse or fast decay</a:t>
            </a:r>
            <a:endParaRPr lang="en-US" altLang="zh-CN" dirty="0" smtClean="0"/>
          </a:p>
          <a:p>
            <a:pPr lvl="1"/>
            <a:r>
              <a:rPr lang="en-US" altLang="zh-CN" sz="2800" dirty="0" smtClean="0"/>
              <a:t>Σ</a:t>
            </a:r>
            <a:r>
              <a:rPr lang="en-US" altLang="zh-CN" sz="2800" baseline="30000" dirty="0" smtClean="0"/>
              <a:t>-1</a:t>
            </a:r>
            <a:r>
              <a:rPr lang="en-US" altLang="zh-CN" sz="2800" dirty="0" smtClean="0"/>
              <a:t> </a:t>
            </a:r>
            <a:r>
              <a:rPr lang="en-US" altLang="zh-CN" dirty="0" smtClean="0"/>
              <a:t>is sparse</a:t>
            </a:r>
          </a:p>
          <a:p>
            <a:pPr lvl="1"/>
            <a:r>
              <a:rPr lang="en-US" altLang="zh-CN" dirty="0" smtClean="0"/>
              <a:t>… (e.g. see </a:t>
            </a:r>
            <a:r>
              <a:rPr lang="en-US" altLang="zh-CN" dirty="0" smtClean="0">
                <a:solidFill>
                  <a:srgbClr val="800000"/>
                </a:solidFill>
              </a:rPr>
              <a:t>Tony </a:t>
            </a:r>
            <a:r>
              <a:rPr lang="en-US" altLang="zh-CN" dirty="0" err="1" smtClean="0">
                <a:solidFill>
                  <a:srgbClr val="800000"/>
                </a:solidFill>
              </a:rPr>
              <a:t>Cai</a:t>
            </a:r>
            <a:r>
              <a:rPr lang="en-US" altLang="zh-CN" dirty="0" smtClean="0"/>
              <a:t> tutorials)</a:t>
            </a:r>
            <a:endParaRPr lang="en-US" altLang="zh-CN" sz="2800" dirty="0" smtClean="0"/>
          </a:p>
          <a:p>
            <a:r>
              <a:rPr lang="en-US" altLang="zh-CN" dirty="0" smtClean="0">
                <a:solidFill>
                  <a:srgbClr val="008000"/>
                </a:solidFill>
              </a:rPr>
              <a:t>Geometry and topology</a:t>
            </a:r>
            <a:r>
              <a:rPr lang="en-US" altLang="zh-CN" dirty="0" smtClean="0"/>
              <a:t> begin to enter this Odyssey</a:t>
            </a:r>
          </a:p>
          <a:p>
            <a:pPr lvl="1"/>
            <a:r>
              <a:rPr lang="en-US" altLang="zh-CN" dirty="0" smtClean="0"/>
              <a:t>data concentrate on low-dimensional manifolds …</a:t>
            </a:r>
          </a:p>
          <a:p>
            <a:endParaRPr lang="en-US" dirty="0" smtClean="0"/>
          </a:p>
        </p:txBody>
      </p:sp>
      <p:pic>
        <p:nvPicPr>
          <p:cNvPr id="23556" name="Picture 3" descr="20110322181455!USS_Barry_fires_Tomahawk_missile_Libya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56325" y="1600200"/>
            <a:ext cx="2987675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  <a:noFill/>
        </p:spPr>
        <p:txBody>
          <a:bodyPr/>
          <a:lstStyle/>
          <a:p>
            <a:r>
              <a:rPr lang="en-US" sz="3200" smtClean="0">
                <a:solidFill>
                  <a:srgbClr val="0D30FF"/>
                </a:solidFill>
                <a:latin typeface="Comic Sans MS" charset="0"/>
              </a:rPr>
              <a:t>G</a:t>
            </a:r>
            <a:r>
              <a:rPr lang="en-US" altLang="zh-CN" sz="3200" smtClean="0">
                <a:solidFill>
                  <a:srgbClr val="0D30FF"/>
                </a:solidFill>
                <a:latin typeface="Comic Sans MS" charset="0"/>
              </a:rPr>
              <a:t>eometric and Topological Methods</a:t>
            </a:r>
            <a:endParaRPr lang="en-US" sz="3200" smtClean="0">
              <a:solidFill>
                <a:srgbClr val="0D30FF"/>
              </a:solidFill>
              <a:latin typeface="Comic Sans MS" charset="0"/>
            </a:endParaRPr>
          </a:p>
        </p:txBody>
      </p:sp>
      <p:sp>
        <p:nvSpPr>
          <p:cNvPr id="239619" name="Rectangle 3"/>
          <p:cNvSpPr>
            <a:spLocks noChangeArrowheads="1"/>
          </p:cNvSpPr>
          <p:nvPr/>
        </p:nvSpPr>
        <p:spPr bwMode="auto">
          <a:xfrm>
            <a:off x="304800" y="1256840"/>
            <a:ext cx="8610600" cy="5847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just">
              <a:buFont typeface="Wingdings" charset="2"/>
              <a:buChar char="§"/>
            </a:pPr>
            <a:r>
              <a:rPr lang="en-US" sz="2200" dirty="0"/>
              <a:t> </a:t>
            </a:r>
            <a:r>
              <a:rPr lang="en-US" sz="2200" dirty="0">
                <a:solidFill>
                  <a:srgbClr val="FF0000"/>
                </a:solidFill>
              </a:rPr>
              <a:t>A</a:t>
            </a:r>
            <a:r>
              <a:rPr lang="en-US" altLang="zh-CN" sz="2200" dirty="0">
                <a:solidFill>
                  <a:srgbClr val="FF0000"/>
                </a:solidFill>
              </a:rPr>
              <a:t>lgebraic geometry </a:t>
            </a:r>
            <a:r>
              <a:rPr lang="en-US" altLang="zh-CN" sz="2200" dirty="0"/>
              <a:t>for graphical models </a:t>
            </a:r>
          </a:p>
          <a:p>
            <a:pPr lvl="1" algn="just">
              <a:buFont typeface="Wingdings" charset="2"/>
              <a:buChar char="§"/>
            </a:pPr>
            <a:r>
              <a:rPr lang="en-US" altLang="zh-CN" sz="2200" dirty="0"/>
              <a:t> Bernd </a:t>
            </a:r>
            <a:r>
              <a:rPr lang="en-US" altLang="zh-CN" sz="2200" dirty="0" err="1"/>
              <a:t>Sturmfels</a:t>
            </a:r>
            <a:r>
              <a:rPr lang="en-US" altLang="zh-CN" sz="2200" dirty="0"/>
              <a:t> (UC Berkeley)</a:t>
            </a:r>
          </a:p>
          <a:p>
            <a:pPr lvl="1" algn="just">
              <a:buFont typeface="Wingdings" charset="2"/>
              <a:buChar char="§"/>
            </a:pPr>
            <a:r>
              <a:rPr lang="en-US" altLang="zh-CN" sz="2200" dirty="0"/>
              <a:t> Mathias </a:t>
            </a:r>
            <a:r>
              <a:rPr lang="en-US" altLang="zh-CN" sz="2200" dirty="0" err="1"/>
              <a:t>Drton</a:t>
            </a:r>
            <a:r>
              <a:rPr lang="en-US" altLang="zh-CN" sz="2200" dirty="0"/>
              <a:t> (U Chicago)</a:t>
            </a:r>
            <a:endParaRPr lang="en-US" sz="2200" dirty="0"/>
          </a:p>
          <a:p>
            <a:pPr algn="just">
              <a:buFont typeface="Wingdings" charset="2"/>
              <a:buChar char="§"/>
            </a:pPr>
            <a:r>
              <a:rPr lang="en-US" sz="2200" dirty="0"/>
              <a:t> </a:t>
            </a:r>
            <a:r>
              <a:rPr lang="en-US" sz="2200" dirty="0">
                <a:solidFill>
                  <a:srgbClr val="FF0000"/>
                </a:solidFill>
              </a:rPr>
              <a:t>D</a:t>
            </a:r>
            <a:r>
              <a:rPr lang="en-US" altLang="zh-CN" sz="2200" dirty="0">
                <a:solidFill>
                  <a:srgbClr val="FF0000"/>
                </a:solidFill>
              </a:rPr>
              <a:t>ifferential geometry </a:t>
            </a:r>
            <a:r>
              <a:rPr lang="en-US" altLang="zh-CN" sz="2200" dirty="0"/>
              <a:t>for graphical models </a:t>
            </a:r>
          </a:p>
          <a:p>
            <a:pPr lvl="1" algn="just">
              <a:buFont typeface="Wingdings" charset="2"/>
              <a:buChar char="§"/>
            </a:pPr>
            <a:r>
              <a:rPr lang="en-US" altLang="zh-CN" sz="2200" dirty="0"/>
              <a:t> Shun-</a:t>
            </a:r>
            <a:r>
              <a:rPr lang="en-US" altLang="zh-CN" sz="2200" dirty="0" err="1"/>
              <a:t>ichi</a:t>
            </a:r>
            <a:r>
              <a:rPr lang="en-US" altLang="zh-CN" sz="2200" dirty="0"/>
              <a:t> </a:t>
            </a:r>
            <a:r>
              <a:rPr lang="en-US" altLang="zh-CN" sz="2200" dirty="0" err="1"/>
              <a:t>Amari</a:t>
            </a:r>
            <a:r>
              <a:rPr lang="en-US" altLang="zh-CN" sz="2200" dirty="0"/>
              <a:t> (RIKEN, Japan)</a:t>
            </a:r>
          </a:p>
          <a:p>
            <a:pPr lvl="1" algn="just">
              <a:buFont typeface="Wingdings" charset="2"/>
              <a:buChar char="§"/>
            </a:pPr>
            <a:r>
              <a:rPr lang="en-US" altLang="zh-CN" sz="2200" dirty="0"/>
              <a:t> John Lafferty (CMU)</a:t>
            </a:r>
            <a:endParaRPr lang="en-US" sz="2200" dirty="0"/>
          </a:p>
          <a:p>
            <a:pPr algn="just">
              <a:buFont typeface="Wingdings" charset="2"/>
              <a:buChar char="§"/>
            </a:pPr>
            <a:r>
              <a:rPr lang="en-US" altLang="zh-CN" sz="2200" dirty="0"/>
              <a:t> </a:t>
            </a:r>
            <a:r>
              <a:rPr lang="en-US" altLang="zh-CN" sz="2200" dirty="0">
                <a:solidFill>
                  <a:srgbClr val="FF0000"/>
                </a:solidFill>
              </a:rPr>
              <a:t>Integral </a:t>
            </a:r>
            <a:r>
              <a:rPr lang="zh-CN" sz="2200" dirty="0">
                <a:solidFill>
                  <a:srgbClr val="FF0000"/>
                </a:solidFill>
              </a:rPr>
              <a:t>g</a:t>
            </a:r>
            <a:r>
              <a:rPr lang="en-US" altLang="zh-CN" sz="2200" dirty="0" err="1">
                <a:solidFill>
                  <a:srgbClr val="FF0000"/>
                </a:solidFill>
              </a:rPr>
              <a:t>eometry</a:t>
            </a:r>
            <a:r>
              <a:rPr lang="en-US" altLang="zh-CN" sz="2200" dirty="0">
                <a:solidFill>
                  <a:srgbClr val="FF0000"/>
                </a:solidFill>
              </a:rPr>
              <a:t> </a:t>
            </a:r>
            <a:r>
              <a:rPr lang="en-US" altLang="zh-CN" sz="2200" dirty="0"/>
              <a:t>for statistical signal analysis </a:t>
            </a:r>
            <a:endParaRPr lang="en-US" altLang="zh-CN" sz="2200" dirty="0" smtClean="0"/>
          </a:p>
          <a:p>
            <a:pPr lvl="1" algn="just">
              <a:buFont typeface="Wingdings" charset="2"/>
              <a:buChar char="§"/>
            </a:pPr>
            <a:r>
              <a:rPr lang="en-US" altLang="zh-CN" sz="2200" dirty="0" smtClean="0"/>
              <a:t> Jonathan </a:t>
            </a:r>
            <a:r>
              <a:rPr lang="en-US" altLang="zh-CN" sz="2200" dirty="0"/>
              <a:t>Taylor (Stanford)</a:t>
            </a:r>
            <a:r>
              <a:rPr lang="en-US" altLang="zh-CN" sz="2200" dirty="0" smtClean="0"/>
              <a:t> </a:t>
            </a:r>
          </a:p>
          <a:p>
            <a:pPr lvl="1" algn="just">
              <a:buFont typeface="Wingdings" charset="2"/>
              <a:buChar char="§"/>
            </a:pPr>
            <a:r>
              <a:rPr lang="en-US" sz="2200" dirty="0" smtClean="0"/>
              <a:t> Rob </a:t>
            </a:r>
            <a:r>
              <a:rPr lang="en-US" sz="2200" dirty="0" err="1" smtClean="0"/>
              <a:t>Ghrist</a:t>
            </a:r>
            <a:r>
              <a:rPr lang="en-US" sz="2200" dirty="0" smtClean="0"/>
              <a:t> (UIUC - U Penn)</a:t>
            </a:r>
          </a:p>
          <a:p>
            <a:pPr algn="just">
              <a:buFont typeface="Wingdings" charset="2"/>
              <a:buChar char="§"/>
            </a:pPr>
            <a:r>
              <a:rPr lang="en-US" sz="2200" dirty="0"/>
              <a:t> S</a:t>
            </a:r>
            <a:r>
              <a:rPr lang="en-US" altLang="zh-CN" sz="2200" dirty="0"/>
              <a:t>pectral kernel embedding:</a:t>
            </a:r>
            <a:endParaRPr lang="en-US" sz="2200" dirty="0"/>
          </a:p>
          <a:p>
            <a:pPr lvl="1" algn="just">
              <a:buFont typeface="Wingdings" charset="2"/>
              <a:buChar char="§"/>
            </a:pPr>
            <a:r>
              <a:rPr lang="en-US" sz="2200" dirty="0"/>
              <a:t> </a:t>
            </a:r>
            <a:r>
              <a:rPr lang="en-US" sz="2200" dirty="0">
                <a:solidFill>
                  <a:srgbClr val="FF0000"/>
                </a:solidFill>
              </a:rPr>
              <a:t>LLE</a:t>
            </a:r>
            <a:r>
              <a:rPr lang="en-US" sz="2200" dirty="0"/>
              <a:t> (</a:t>
            </a:r>
            <a:r>
              <a:rPr lang="en-US" sz="2200" dirty="0" err="1"/>
              <a:t>R</a:t>
            </a:r>
            <a:r>
              <a:rPr lang="en-US" altLang="zh-CN" sz="2200" dirty="0" err="1"/>
              <a:t>oweis</a:t>
            </a:r>
            <a:r>
              <a:rPr lang="en-US" altLang="zh-CN" sz="2200" dirty="0"/>
              <a:t>, Saul </a:t>
            </a:r>
            <a:r>
              <a:rPr lang="en-US" altLang="zh-CN" sz="2200" dirty="0" err="1"/>
              <a:t>etal</a:t>
            </a:r>
            <a:r>
              <a:rPr lang="en-US" altLang="zh-CN" sz="2200" dirty="0"/>
              <a:t>)</a:t>
            </a:r>
            <a:r>
              <a:rPr lang="en-US" sz="2200" dirty="0"/>
              <a:t>, </a:t>
            </a:r>
            <a:r>
              <a:rPr lang="en-US" sz="2200" dirty="0">
                <a:solidFill>
                  <a:srgbClr val="FF0000"/>
                </a:solidFill>
              </a:rPr>
              <a:t>ISOMAP</a:t>
            </a:r>
            <a:r>
              <a:rPr lang="en-US" sz="2200" dirty="0"/>
              <a:t> (</a:t>
            </a:r>
            <a:r>
              <a:rPr lang="en-US" sz="2200" dirty="0" err="1"/>
              <a:t>T</a:t>
            </a:r>
            <a:r>
              <a:rPr lang="en-US" altLang="zh-CN" sz="2200" dirty="0" err="1"/>
              <a:t>ennenbaum</a:t>
            </a:r>
            <a:r>
              <a:rPr lang="en-US" altLang="zh-CN" sz="2200" dirty="0"/>
              <a:t> </a:t>
            </a:r>
            <a:r>
              <a:rPr lang="en-US" altLang="zh-CN" sz="2200" dirty="0" err="1"/>
              <a:t>etal</a:t>
            </a:r>
            <a:r>
              <a:rPr lang="en-US" altLang="zh-CN" sz="2200" dirty="0"/>
              <a:t>)</a:t>
            </a:r>
            <a:r>
              <a:rPr lang="en-US" sz="2200" dirty="0"/>
              <a:t>, </a:t>
            </a:r>
            <a:r>
              <a:rPr lang="en-US" sz="2200" dirty="0" err="1">
                <a:solidFill>
                  <a:srgbClr val="FF0000"/>
                </a:solidFill>
              </a:rPr>
              <a:t>L</a:t>
            </a:r>
            <a:r>
              <a:rPr lang="en-US" altLang="zh-CN" sz="2200" dirty="0" err="1">
                <a:solidFill>
                  <a:srgbClr val="FF0000"/>
                </a:solidFill>
              </a:rPr>
              <a:t>aplacian</a:t>
            </a:r>
            <a:r>
              <a:rPr lang="en-US" altLang="zh-CN" sz="2200" dirty="0">
                <a:solidFill>
                  <a:srgbClr val="FF0000"/>
                </a:solidFill>
              </a:rPr>
              <a:t> </a:t>
            </a:r>
            <a:r>
              <a:rPr lang="en-US" altLang="zh-CN" sz="2200" dirty="0" err="1">
                <a:solidFill>
                  <a:srgbClr val="FF0000"/>
                </a:solidFill>
              </a:rPr>
              <a:t>eigenmap</a:t>
            </a:r>
            <a:r>
              <a:rPr lang="en-US" altLang="zh-CN" sz="2200" dirty="0">
                <a:solidFill>
                  <a:srgbClr val="FF0000"/>
                </a:solidFill>
              </a:rPr>
              <a:t> </a:t>
            </a:r>
            <a:r>
              <a:rPr lang="en-US" altLang="zh-CN" sz="2200" dirty="0"/>
              <a:t>(</a:t>
            </a:r>
            <a:r>
              <a:rPr lang="en-US" altLang="zh-CN" sz="2200" dirty="0" err="1"/>
              <a:t>Niyogi</a:t>
            </a:r>
            <a:r>
              <a:rPr lang="en-US" altLang="zh-CN" sz="2200" dirty="0"/>
              <a:t>, </a:t>
            </a:r>
            <a:r>
              <a:rPr lang="en-US" altLang="zh-CN" sz="2200" dirty="0" err="1"/>
              <a:t>Belkin</a:t>
            </a:r>
            <a:r>
              <a:rPr lang="en-US" altLang="zh-CN" sz="2200" dirty="0"/>
              <a:t> </a:t>
            </a:r>
            <a:r>
              <a:rPr lang="en-US" altLang="zh-CN" sz="2200" dirty="0" err="1"/>
              <a:t>etal</a:t>
            </a:r>
            <a:r>
              <a:rPr lang="en-US" altLang="zh-CN" sz="2200" dirty="0"/>
              <a:t>), </a:t>
            </a:r>
            <a:r>
              <a:rPr lang="en-US" altLang="zh-CN" sz="2200" dirty="0">
                <a:solidFill>
                  <a:srgbClr val="FF0000"/>
                </a:solidFill>
              </a:rPr>
              <a:t>Hessian LLE </a:t>
            </a:r>
            <a:r>
              <a:rPr lang="en-US" altLang="zh-CN" sz="2200" dirty="0"/>
              <a:t>(</a:t>
            </a:r>
            <a:r>
              <a:rPr lang="en-US" altLang="zh-CN" sz="2200" dirty="0" err="1"/>
              <a:t>Donoho</a:t>
            </a:r>
            <a:r>
              <a:rPr lang="en-US" altLang="zh-CN" sz="2200" dirty="0"/>
              <a:t> </a:t>
            </a:r>
            <a:r>
              <a:rPr lang="en-US" altLang="zh-CN" sz="2200" dirty="0" err="1"/>
              <a:t>etal</a:t>
            </a:r>
            <a:r>
              <a:rPr lang="en-US" altLang="zh-CN" sz="2200" dirty="0"/>
              <a:t>), </a:t>
            </a:r>
            <a:r>
              <a:rPr lang="en-US" altLang="zh-CN" sz="2200" dirty="0">
                <a:solidFill>
                  <a:srgbClr val="FF0000"/>
                </a:solidFill>
              </a:rPr>
              <a:t>Diffusion map </a:t>
            </a:r>
            <a:r>
              <a:rPr lang="en-US" altLang="zh-CN" sz="2200" dirty="0"/>
              <a:t>(</a:t>
            </a:r>
            <a:r>
              <a:rPr lang="en-US" altLang="zh-CN" sz="2200" dirty="0" err="1"/>
              <a:t>Coifman</a:t>
            </a:r>
            <a:r>
              <a:rPr lang="en-US" altLang="zh-CN" sz="2200" dirty="0"/>
              <a:t>, Singer </a:t>
            </a:r>
            <a:r>
              <a:rPr lang="en-US" altLang="zh-CN" sz="2200" dirty="0" err="1"/>
              <a:t>etal</a:t>
            </a:r>
            <a:r>
              <a:rPr lang="en-US" altLang="zh-CN" sz="2200" dirty="0"/>
              <a:t>)</a:t>
            </a:r>
          </a:p>
          <a:p>
            <a:pPr algn="just">
              <a:buFont typeface="Wingdings" charset="2"/>
              <a:buChar char="§"/>
            </a:pPr>
            <a:r>
              <a:rPr lang="en-US" sz="2200" dirty="0"/>
              <a:t> </a:t>
            </a:r>
            <a:r>
              <a:rPr lang="en-US" altLang="zh-CN" sz="2200" dirty="0">
                <a:solidFill>
                  <a:srgbClr val="FF0000"/>
                </a:solidFill>
              </a:rPr>
              <a:t>Computational topology </a:t>
            </a:r>
            <a:r>
              <a:rPr lang="en-US" altLang="zh-CN" sz="2200" dirty="0"/>
              <a:t>for data analysis </a:t>
            </a:r>
          </a:p>
          <a:p>
            <a:pPr lvl="1" algn="just">
              <a:buFont typeface="Wingdings" charset="2"/>
              <a:buChar char="§"/>
            </a:pPr>
            <a:r>
              <a:rPr lang="en-US" sz="2200" dirty="0"/>
              <a:t> H</a:t>
            </a:r>
            <a:r>
              <a:rPr lang="en-US" altLang="zh-CN" sz="2200" dirty="0"/>
              <a:t>erbert </a:t>
            </a:r>
            <a:r>
              <a:rPr lang="en-US" altLang="zh-CN" sz="2200" dirty="0" err="1"/>
              <a:t>Edelsbrunner</a:t>
            </a:r>
            <a:r>
              <a:rPr lang="en-US" altLang="zh-CN" sz="2200" dirty="0"/>
              <a:t> </a:t>
            </a:r>
            <a:r>
              <a:rPr lang="en-US" altLang="zh-CN" sz="2200" dirty="0" smtClean="0"/>
              <a:t>(Duke - Institute </a:t>
            </a:r>
            <a:r>
              <a:rPr lang="en-US" altLang="zh-CN" sz="2200" dirty="0"/>
              <a:t>of Sci. Tech. Austria),</a:t>
            </a:r>
            <a:r>
              <a:rPr lang="en-US" altLang="zh-CN" sz="2200" dirty="0" smtClean="0"/>
              <a:t> Gunnar </a:t>
            </a:r>
            <a:r>
              <a:rPr lang="en-US" altLang="zh-CN" sz="2200" dirty="0" err="1"/>
              <a:t>Carlsson</a:t>
            </a:r>
            <a:r>
              <a:rPr lang="en-US" altLang="zh-CN" sz="2200" dirty="0"/>
              <a:t> (Stanford</a:t>
            </a:r>
            <a:r>
              <a:rPr lang="en-US" altLang="zh-CN" sz="2200" dirty="0" smtClean="0"/>
              <a:t>), </a:t>
            </a:r>
            <a:r>
              <a:rPr lang="en-US" altLang="zh-CN" sz="2200" dirty="0"/>
              <a:t>et al. </a:t>
            </a:r>
            <a:endParaRPr lang="en-US" sz="2200" dirty="0"/>
          </a:p>
          <a:p>
            <a:pPr algn="just">
              <a:buFont typeface="Wingdings" charset="2"/>
              <a:buNone/>
            </a:pPr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  <a:noFill/>
        </p:spPr>
        <p:txBody>
          <a:bodyPr/>
          <a:lstStyle/>
          <a:p>
            <a:r>
              <a:rPr lang="en-US" sz="3200" smtClean="0">
                <a:solidFill>
                  <a:srgbClr val="0D30FF"/>
                </a:solidFill>
                <a:latin typeface="Comic Sans MS" charset="0"/>
              </a:rPr>
              <a:t>T</a:t>
            </a:r>
            <a:r>
              <a:rPr lang="en-US" altLang="zh-CN" sz="3200" smtClean="0">
                <a:solidFill>
                  <a:srgbClr val="0D30FF"/>
                </a:solidFill>
                <a:latin typeface="Comic Sans MS" charset="0"/>
              </a:rPr>
              <a:t>wo aspects in those works</a:t>
            </a:r>
            <a:endParaRPr lang="en-US" sz="3200" smtClean="0">
              <a:solidFill>
                <a:srgbClr val="0D30FF"/>
              </a:solidFill>
              <a:latin typeface="Comic Sans MS" charset="0"/>
            </a:endParaRPr>
          </a:p>
        </p:txBody>
      </p:sp>
      <p:sp>
        <p:nvSpPr>
          <p:cNvPr id="239619" name="Rectangle 3"/>
          <p:cNvSpPr>
            <a:spLocks noChangeArrowheads="1"/>
          </p:cNvSpPr>
          <p:nvPr/>
        </p:nvSpPr>
        <p:spPr bwMode="auto">
          <a:xfrm>
            <a:off x="533400" y="2209800"/>
            <a:ext cx="86106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just">
              <a:buFont typeface="Wingdings" charset="2"/>
              <a:buChar char="§"/>
            </a:pPr>
            <a:r>
              <a:rPr lang="en-US" altLang="zh-CN" sz="2200" dirty="0" smtClean="0"/>
              <a:t> characterizing </a:t>
            </a:r>
            <a:r>
              <a:rPr lang="en-US" altLang="zh-CN" sz="2200" dirty="0">
                <a:solidFill>
                  <a:srgbClr val="FF0000"/>
                </a:solidFill>
              </a:rPr>
              <a:t>local or global constraints (symmetry) </a:t>
            </a:r>
            <a:r>
              <a:rPr lang="en-US" altLang="zh-CN" sz="2200" dirty="0"/>
              <a:t>in model spaces or data</a:t>
            </a:r>
          </a:p>
          <a:p>
            <a:pPr lvl="1" algn="just">
              <a:buFont typeface="Wingdings" charset="2"/>
              <a:buChar char="§"/>
            </a:pPr>
            <a:r>
              <a:rPr lang="en-US" altLang="zh-CN" sz="2200" dirty="0" smtClean="0"/>
              <a:t> algebraic </a:t>
            </a:r>
            <a:r>
              <a:rPr lang="en-US" altLang="zh-CN" sz="2200" dirty="0"/>
              <a:t>and differential geometry for graphical models</a:t>
            </a:r>
          </a:p>
          <a:p>
            <a:pPr lvl="1" algn="just">
              <a:buFont typeface="Wingdings" charset="2"/>
              <a:buChar char="§"/>
            </a:pPr>
            <a:r>
              <a:rPr lang="en-US" altLang="zh-CN" sz="2200" dirty="0" smtClean="0"/>
              <a:t> spectral </a:t>
            </a:r>
            <a:r>
              <a:rPr lang="en-US" altLang="zh-CN" sz="2200" dirty="0"/>
              <a:t>analysis for discrete groups (</a:t>
            </a:r>
            <a:r>
              <a:rPr lang="en-US" altLang="zh-CN" sz="2200" dirty="0" err="1"/>
              <a:t>Risi</a:t>
            </a:r>
            <a:r>
              <a:rPr lang="en-US" altLang="zh-CN" sz="2200" dirty="0"/>
              <a:t> </a:t>
            </a:r>
            <a:r>
              <a:rPr lang="en-US" altLang="zh-CN" sz="2200" dirty="0" err="1"/>
              <a:t>Kondor</a:t>
            </a:r>
            <a:r>
              <a:rPr lang="en-US" altLang="zh-CN" sz="2200" dirty="0"/>
              <a:t>)</a:t>
            </a:r>
          </a:p>
          <a:p>
            <a:pPr lvl="1" algn="just">
              <a:buFont typeface="Wingdings" charset="2"/>
              <a:buChar char="§"/>
            </a:pPr>
            <a:endParaRPr lang="en-US" sz="2200" dirty="0"/>
          </a:p>
          <a:p>
            <a:pPr algn="just">
              <a:buFont typeface="Wingdings" charset="2"/>
              <a:buChar char="§"/>
            </a:pPr>
            <a:r>
              <a:rPr lang="en-US" sz="2200" dirty="0"/>
              <a:t> </a:t>
            </a:r>
            <a:r>
              <a:rPr lang="en-US" altLang="zh-CN" sz="2200" dirty="0"/>
              <a:t>characterizing </a:t>
            </a:r>
            <a:r>
              <a:rPr lang="en-US" altLang="zh-CN" sz="2200" dirty="0">
                <a:solidFill>
                  <a:srgbClr val="FF0000"/>
                </a:solidFill>
              </a:rPr>
              <a:t>nonlinear distribution (</a:t>
            </a:r>
            <a:r>
              <a:rPr lang="en-US" altLang="zh-CN" sz="2200" dirty="0" err="1">
                <a:solidFill>
                  <a:srgbClr val="FF0000"/>
                </a:solidFill>
              </a:rPr>
              <a:t>sparsity</a:t>
            </a:r>
            <a:r>
              <a:rPr lang="en-US" altLang="zh-CN" sz="2200" dirty="0">
                <a:solidFill>
                  <a:srgbClr val="FF0000"/>
                </a:solidFill>
              </a:rPr>
              <a:t>) of data</a:t>
            </a:r>
          </a:p>
          <a:p>
            <a:pPr lvl="1" algn="just">
              <a:buFont typeface="Wingdings" charset="2"/>
              <a:buChar char="§"/>
            </a:pPr>
            <a:r>
              <a:rPr lang="en-US" altLang="zh-CN" sz="2200" dirty="0"/>
              <a:t> </a:t>
            </a:r>
            <a:r>
              <a:rPr lang="en-US" altLang="zh-CN" sz="2200" dirty="0">
                <a:solidFill>
                  <a:srgbClr val="0000FF"/>
                </a:solidFill>
              </a:rPr>
              <a:t>spectral</a:t>
            </a:r>
            <a:r>
              <a:rPr lang="en-US" altLang="zh-CN" sz="2200" dirty="0" smtClean="0">
                <a:solidFill>
                  <a:srgbClr val="0000FF"/>
                </a:solidFill>
              </a:rPr>
              <a:t> kernel </a:t>
            </a:r>
            <a:r>
              <a:rPr lang="en-US" altLang="zh-CN" sz="2200" dirty="0">
                <a:solidFill>
                  <a:srgbClr val="0000FF"/>
                </a:solidFill>
              </a:rPr>
              <a:t>embedding </a:t>
            </a:r>
            <a:r>
              <a:rPr lang="en-US" altLang="zh-CN" sz="2200" dirty="0"/>
              <a:t>(nonlinear dimensionality reduction)</a:t>
            </a:r>
          </a:p>
          <a:p>
            <a:pPr lvl="1" algn="just">
              <a:buFont typeface="Wingdings" charset="2"/>
              <a:buChar char="§"/>
            </a:pPr>
            <a:r>
              <a:rPr lang="en-US" altLang="zh-CN" sz="2200" dirty="0"/>
              <a:t> integral</a:t>
            </a:r>
            <a:r>
              <a:rPr lang="en-US" altLang="zh-CN" sz="2200" dirty="0" smtClean="0"/>
              <a:t> geometry </a:t>
            </a:r>
            <a:r>
              <a:rPr lang="en-US" altLang="zh-CN" sz="2200" dirty="0"/>
              <a:t>for signal analysis</a:t>
            </a:r>
            <a:endParaRPr lang="en-US" sz="2200" dirty="0"/>
          </a:p>
          <a:p>
            <a:pPr lvl="1" algn="just">
              <a:buFont typeface="Wingdings" charset="2"/>
              <a:buChar char="§"/>
            </a:pPr>
            <a:r>
              <a:rPr lang="en-US" altLang="zh-CN" sz="2200" dirty="0"/>
              <a:t> computational topology for data analysis</a:t>
            </a:r>
            <a:endParaRPr lang="en-US" sz="2200" dirty="0"/>
          </a:p>
        </p:txBody>
      </p:sp>
      <p:sp>
        <p:nvSpPr>
          <p:cNvPr id="25604" name="TextBox 3"/>
          <p:cNvSpPr txBox="1">
            <a:spLocks noChangeArrowheads="1"/>
          </p:cNvSpPr>
          <p:nvPr/>
        </p:nvSpPr>
        <p:spPr bwMode="auto">
          <a:xfrm>
            <a:off x="304800" y="1447800"/>
            <a:ext cx="7104063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/>
              <a:t> </a:t>
            </a:r>
            <a:r>
              <a:rPr lang="en-US" sz="2800">
                <a:solidFill>
                  <a:srgbClr val="FF0000"/>
                </a:solidFill>
              </a:rPr>
              <a:t>G</a:t>
            </a:r>
            <a:r>
              <a:rPr lang="en-US" altLang="zh-CN" sz="2800">
                <a:solidFill>
                  <a:srgbClr val="FF0000"/>
                </a:solidFill>
              </a:rPr>
              <a:t>eometry and topology </a:t>
            </a:r>
            <a:r>
              <a:rPr lang="en-US" altLang="zh-CN" sz="2800"/>
              <a:t>may play a role as </a:t>
            </a:r>
          </a:p>
          <a:p>
            <a:endParaRPr lang="en-US" sz="2800"/>
          </a:p>
        </p:txBody>
      </p:sp>
      <p:sp>
        <p:nvSpPr>
          <p:cNvPr id="25605" name="TextBox 4"/>
          <p:cNvSpPr txBox="1">
            <a:spLocks noChangeArrowheads="1"/>
          </p:cNvSpPr>
          <p:nvPr/>
        </p:nvSpPr>
        <p:spPr bwMode="auto">
          <a:xfrm>
            <a:off x="2971800" y="6019800"/>
            <a:ext cx="37226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8000"/>
                </a:solidFill>
              </a:rPr>
              <a:t>L</a:t>
            </a:r>
            <a:r>
              <a:rPr lang="en-US" altLang="zh-CN">
                <a:solidFill>
                  <a:srgbClr val="008000"/>
                </a:solidFill>
              </a:rPr>
              <a:t>et’s focus on the second aspect.</a:t>
            </a:r>
            <a:endParaRPr lang="en-US">
              <a:solidFill>
                <a:srgbClr val="008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  <a:noFill/>
        </p:spPr>
        <p:txBody>
          <a:bodyPr/>
          <a:lstStyle/>
          <a:p>
            <a:r>
              <a:rPr lang="en-US" altLang="zh-CN" sz="3200" smtClean="0">
                <a:solidFill>
                  <a:srgbClr val="0D30FF"/>
                </a:solidFill>
                <a:latin typeface="Comic Sans MS" charset="0"/>
              </a:rPr>
              <a:t>Geometric and Topological Data Analysis</a:t>
            </a:r>
            <a:endParaRPr lang="en-US" sz="3200" smtClean="0">
              <a:solidFill>
                <a:srgbClr val="0D30FF"/>
              </a:solidFill>
              <a:latin typeface="Comic Sans MS" charset="0"/>
            </a:endParaRPr>
          </a:p>
        </p:txBody>
      </p:sp>
      <p:sp>
        <p:nvSpPr>
          <p:cNvPr id="239619" name="Rectangle 3"/>
          <p:cNvSpPr>
            <a:spLocks noChangeArrowheads="1"/>
          </p:cNvSpPr>
          <p:nvPr/>
        </p:nvSpPr>
        <p:spPr bwMode="auto">
          <a:xfrm>
            <a:off x="304800" y="1447800"/>
            <a:ext cx="8610600" cy="5293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just">
              <a:buFont typeface="Wingdings" charset="2"/>
              <a:buChar char="§"/>
            </a:pPr>
            <a:r>
              <a:rPr lang="en-US" sz="2200" dirty="0"/>
              <a:t> </a:t>
            </a:r>
            <a:r>
              <a:rPr lang="en-US" sz="2400" dirty="0"/>
              <a:t>General area of </a:t>
            </a:r>
            <a:r>
              <a:rPr lang="en-US" sz="2400" dirty="0">
                <a:solidFill>
                  <a:srgbClr val="FF0000"/>
                </a:solidFill>
              </a:rPr>
              <a:t>geometric data analysis </a:t>
            </a:r>
            <a:r>
              <a:rPr lang="en-US" sz="2400" dirty="0"/>
              <a:t>attempts to give insight into data by imposing a geometry (metric) on it</a:t>
            </a:r>
            <a:endParaRPr lang="en-US" sz="2200" dirty="0"/>
          </a:p>
          <a:p>
            <a:pPr lvl="1" algn="just">
              <a:buFont typeface="Wingdings" charset="2"/>
              <a:buChar char="§"/>
            </a:pPr>
            <a:r>
              <a:rPr lang="en-US" altLang="zh-CN" sz="2200" dirty="0"/>
              <a:t> </a:t>
            </a:r>
            <a:r>
              <a:rPr lang="en-US" sz="2400" dirty="0">
                <a:solidFill>
                  <a:srgbClr val="008000"/>
                </a:solidFill>
              </a:rPr>
              <a:t>manifold learning</a:t>
            </a:r>
            <a:r>
              <a:rPr lang="en-US" sz="2400" dirty="0"/>
              <a:t>: global coordinate preserving local structure</a:t>
            </a:r>
            <a:endParaRPr lang="en-US" sz="2200" dirty="0"/>
          </a:p>
          <a:p>
            <a:pPr lvl="1" algn="just">
              <a:buFont typeface="Wingdings" charset="2"/>
              <a:buChar char="§"/>
            </a:pPr>
            <a:r>
              <a:rPr lang="en-US" sz="2200" dirty="0">
                <a:solidFill>
                  <a:srgbClr val="008000"/>
                </a:solidFill>
              </a:rPr>
              <a:t> </a:t>
            </a:r>
            <a:r>
              <a:rPr lang="en-US" sz="2400" dirty="0">
                <a:solidFill>
                  <a:srgbClr val="008000"/>
                </a:solidFill>
              </a:rPr>
              <a:t>metric learning</a:t>
            </a:r>
            <a:r>
              <a:rPr lang="en-US" sz="2400" dirty="0"/>
              <a:t>: find a metric accounting for similarity</a:t>
            </a:r>
            <a:endParaRPr lang="en-US" sz="2200" dirty="0"/>
          </a:p>
          <a:p>
            <a:pPr algn="just">
              <a:buFont typeface="Wingdings" charset="2"/>
              <a:buNone/>
            </a:pPr>
            <a:endParaRPr lang="en-US" sz="2200" dirty="0"/>
          </a:p>
          <a:p>
            <a:pPr algn="just">
              <a:buFont typeface="Wingdings" charset="2"/>
              <a:buChar char="§"/>
            </a:pPr>
            <a:r>
              <a:rPr lang="en-US" sz="2200" dirty="0"/>
              <a:t> </a:t>
            </a:r>
            <a:r>
              <a:rPr lang="en-US" sz="2200" dirty="0">
                <a:solidFill>
                  <a:srgbClr val="FF0000"/>
                </a:solidFill>
              </a:rPr>
              <a:t>T</a:t>
            </a:r>
            <a:r>
              <a:rPr lang="en-US" altLang="zh-CN" sz="2200" dirty="0">
                <a:solidFill>
                  <a:srgbClr val="FF0000"/>
                </a:solidFill>
              </a:rPr>
              <a:t>opological</a:t>
            </a:r>
            <a:r>
              <a:rPr lang="en-US" altLang="zh-CN" sz="2200" dirty="0"/>
              <a:t> method is to study </a:t>
            </a:r>
            <a:r>
              <a:rPr lang="en-US" altLang="zh-CN" sz="2200" dirty="0">
                <a:solidFill>
                  <a:srgbClr val="008000"/>
                </a:solidFill>
              </a:rPr>
              <a:t>invariants under metric distortion</a:t>
            </a:r>
          </a:p>
          <a:p>
            <a:pPr lvl="1" algn="just">
              <a:buFont typeface="Wingdings" charset="2"/>
              <a:buChar char="§"/>
            </a:pPr>
            <a:r>
              <a:rPr lang="en-US" sz="2200" dirty="0"/>
              <a:t> </a:t>
            </a:r>
            <a:r>
              <a:rPr lang="en-US" altLang="zh-CN" sz="2200" dirty="0"/>
              <a:t>clustering as connected components</a:t>
            </a:r>
          </a:p>
          <a:p>
            <a:pPr lvl="1" algn="just">
              <a:buFont typeface="Wingdings" charset="2"/>
              <a:buChar char="§"/>
            </a:pPr>
            <a:r>
              <a:rPr lang="en-US" sz="2200" dirty="0"/>
              <a:t> </a:t>
            </a:r>
            <a:r>
              <a:rPr lang="en-US" altLang="zh-CN" sz="2200" dirty="0"/>
              <a:t>loops, holes</a:t>
            </a:r>
          </a:p>
          <a:p>
            <a:pPr lvl="1" algn="just">
              <a:buFont typeface="Wingdings" charset="2"/>
              <a:buChar char="§"/>
            </a:pPr>
            <a:endParaRPr lang="en-US" altLang="zh-CN" sz="2200" dirty="0"/>
          </a:p>
          <a:p>
            <a:pPr algn="just">
              <a:buFont typeface="Wingdings" charset="2"/>
              <a:buChar char="§"/>
            </a:pPr>
            <a:r>
              <a:rPr lang="en-US" sz="2200" dirty="0"/>
              <a:t> Between them, lies in </a:t>
            </a:r>
            <a:r>
              <a:rPr lang="en-US" sz="2200" dirty="0">
                <a:solidFill>
                  <a:srgbClr val="FF0000"/>
                </a:solidFill>
              </a:rPr>
              <a:t>Hodge Theory</a:t>
            </a:r>
            <a:r>
              <a:rPr lang="en-US" sz="2200" dirty="0"/>
              <a:t>, a bridge over geometry and </a:t>
            </a:r>
            <a:r>
              <a:rPr lang="en-US" sz="2200" dirty="0" smtClean="0"/>
              <a:t>topology</a:t>
            </a:r>
          </a:p>
          <a:p>
            <a:pPr lvl="1" algn="just">
              <a:buFont typeface="Wingdings" charset="2"/>
              <a:buChar char="§"/>
            </a:pPr>
            <a:r>
              <a:rPr lang="en-US" sz="2200" dirty="0" smtClean="0">
                <a:solidFill>
                  <a:srgbClr val="008000"/>
                </a:solidFill>
              </a:rPr>
              <a:t> 0-dimensional Hodge Theory: </a:t>
            </a:r>
            <a:r>
              <a:rPr lang="en-US" sz="2200" dirty="0" err="1" smtClean="0"/>
              <a:t>Laplacian</a:t>
            </a:r>
            <a:r>
              <a:rPr lang="en-US" sz="2200" dirty="0" smtClean="0"/>
              <a:t> </a:t>
            </a:r>
            <a:r>
              <a:rPr lang="en-US" sz="2200" dirty="0" err="1" smtClean="0"/>
              <a:t>eigenmaps</a:t>
            </a:r>
            <a:r>
              <a:rPr lang="en-US" sz="2200" dirty="0" smtClean="0"/>
              <a:t>, Diffusion Maps</a:t>
            </a:r>
          </a:p>
          <a:p>
            <a:pPr lvl="1" algn="just">
              <a:buFont typeface="Wingdings" charset="2"/>
              <a:buChar char="§"/>
            </a:pPr>
            <a:r>
              <a:rPr lang="en-US" sz="2200" dirty="0" smtClean="0">
                <a:solidFill>
                  <a:srgbClr val="008000"/>
                </a:solidFill>
              </a:rPr>
              <a:t> 1-dimensional Hodge Theory: </a:t>
            </a:r>
            <a:r>
              <a:rPr lang="en-US" sz="2200" dirty="0" smtClean="0">
                <a:solidFill>
                  <a:srgbClr val="000000"/>
                </a:solidFill>
              </a:rPr>
              <a:t>Preference Aggregation, Game Theory</a:t>
            </a:r>
          </a:p>
          <a:p>
            <a:pPr algn="just"/>
            <a:endParaRPr lang="en-US" sz="2200" dirty="0"/>
          </a:p>
          <a:p>
            <a:pPr algn="just">
              <a:buFont typeface="Wingdings" charset="2"/>
              <a:buNone/>
            </a:pPr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6"/>
          <p:cNvSpPr>
            <a:spLocks noGrp="1"/>
          </p:cNvSpPr>
          <p:nvPr>
            <p:ph type="title"/>
          </p:nvPr>
        </p:nvSpPr>
        <p:spPr>
          <a:xfrm>
            <a:off x="609600" y="3048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What we’ll cover in this course?</a:t>
            </a:r>
          </a:p>
        </p:txBody>
      </p:sp>
      <p:sp>
        <p:nvSpPr>
          <p:cNvPr id="27651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None/>
            </a:pPr>
            <a:r>
              <a:rPr lang="en-US" dirty="0" smtClean="0"/>
              <a:t>I. Geometric Data Analysis: from PCA/MDS to LLE/ISOMAP</a:t>
            </a:r>
          </a:p>
          <a:p>
            <a:pPr lvl="1">
              <a:buNone/>
            </a:pPr>
            <a:r>
              <a:rPr lang="en-US" dirty="0" smtClean="0"/>
              <a:t>II. Geometric Data Analysis: diffusion geometry</a:t>
            </a:r>
          </a:p>
          <a:p>
            <a:pPr lvl="1">
              <a:buNone/>
            </a:pPr>
            <a:r>
              <a:rPr lang="en-US" dirty="0" smtClean="0"/>
              <a:t>III. Topological Data Analysis</a:t>
            </a:r>
          </a:p>
          <a:p>
            <a:pPr lvl="1">
              <a:buNone/>
            </a:pPr>
            <a:r>
              <a:rPr lang="en-US" dirty="0" smtClean="0"/>
              <a:t>IV. Hodge Theory in Data Analysis</a:t>
            </a:r>
          </a:p>
          <a:p>
            <a:pPr lvl="1">
              <a:buNone/>
            </a:pPr>
            <a:r>
              <a:rPr lang="en-US" dirty="0" smtClean="0"/>
              <a:t>V.  Seminar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6"/>
          <p:cNvSpPr>
            <a:spLocks noGrp="1"/>
          </p:cNvSpPr>
          <p:nvPr>
            <p:ph type="title"/>
          </p:nvPr>
        </p:nvSpPr>
        <p:spPr>
          <a:xfrm>
            <a:off x="609600" y="304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M</a:t>
            </a:r>
            <a:r>
              <a:rPr lang="en-US" altLang="zh-CN" dirty="0" smtClean="0">
                <a:solidFill>
                  <a:srgbClr val="0000FF"/>
                </a:solidFill>
              </a:rPr>
              <a:t>anifold learning:</a:t>
            </a:r>
            <a:br>
              <a:rPr lang="en-US" altLang="zh-CN" dirty="0" smtClean="0">
                <a:solidFill>
                  <a:srgbClr val="0000FF"/>
                </a:solidFill>
              </a:rPr>
            </a:br>
            <a:r>
              <a:rPr lang="en-US" dirty="0" smtClean="0">
                <a:solidFill>
                  <a:srgbClr val="0000FF"/>
                </a:solidFill>
              </a:rPr>
              <a:t>S</a:t>
            </a:r>
            <a:r>
              <a:rPr lang="en-US" altLang="zh-CN" dirty="0" smtClean="0">
                <a:solidFill>
                  <a:srgbClr val="0000FF"/>
                </a:solidFill>
              </a:rPr>
              <a:t>pectral Kernel Embeddings</a:t>
            </a:r>
            <a:endParaRPr lang="en-US" dirty="0" smtClean="0">
              <a:solidFill>
                <a:srgbClr val="0000FF"/>
              </a:solidFill>
            </a:endParaRPr>
          </a:p>
        </p:txBody>
      </p:sp>
      <p:sp>
        <p:nvSpPr>
          <p:cNvPr id="27651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P</a:t>
            </a:r>
            <a:r>
              <a:rPr lang="en-US" altLang="zh-CN" dirty="0" smtClean="0"/>
              <a:t>rinciple Component Analysis (PCA)</a:t>
            </a:r>
          </a:p>
          <a:p>
            <a:pPr lvl="1"/>
            <a:r>
              <a:rPr lang="en-US" dirty="0" smtClean="0"/>
              <a:t>M</a:t>
            </a:r>
            <a:r>
              <a:rPr lang="en-US" altLang="zh-CN" dirty="0" smtClean="0"/>
              <a:t>ulti-Dimensional Scaling (MDS)</a:t>
            </a:r>
          </a:p>
          <a:p>
            <a:pPr lvl="1"/>
            <a:r>
              <a:rPr lang="en-US" dirty="0" smtClean="0"/>
              <a:t>L</a:t>
            </a:r>
            <a:r>
              <a:rPr lang="en-US" altLang="zh-CN" dirty="0" smtClean="0"/>
              <a:t>ocally Linear Embedding (LLE)</a:t>
            </a:r>
          </a:p>
          <a:p>
            <a:pPr lvl="1"/>
            <a:r>
              <a:rPr lang="en-US" altLang="zh-CN" dirty="0" smtClean="0"/>
              <a:t>Isometric map (ISOMAP)</a:t>
            </a:r>
          </a:p>
          <a:p>
            <a:pPr lvl="1"/>
            <a:r>
              <a:rPr lang="en-US" dirty="0" err="1" smtClean="0"/>
              <a:t>L</a:t>
            </a:r>
            <a:r>
              <a:rPr lang="en-US" altLang="zh-CN" dirty="0" err="1" smtClean="0"/>
              <a:t>aplacian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Eigenmaps</a:t>
            </a:r>
            <a:endParaRPr lang="en-US" altLang="zh-CN" dirty="0" smtClean="0"/>
          </a:p>
          <a:p>
            <a:pPr lvl="1"/>
            <a:r>
              <a:rPr lang="en-US" dirty="0" smtClean="0"/>
              <a:t>D</a:t>
            </a:r>
            <a:r>
              <a:rPr lang="en-US" altLang="zh-CN" dirty="0" smtClean="0"/>
              <a:t>iffusion map</a:t>
            </a:r>
          </a:p>
          <a:p>
            <a:pPr lvl="1"/>
            <a:r>
              <a:rPr lang="en-US" altLang="zh-CN" dirty="0" smtClean="0"/>
              <a:t>Local Tangent Space Alignment (LTSA)</a:t>
            </a:r>
          </a:p>
          <a:p>
            <a:pPr lvl="1"/>
            <a:r>
              <a:rPr lang="en-US" altLang="zh-CN" dirty="0" smtClean="0"/>
              <a:t>…</a:t>
            </a:r>
            <a:endParaRPr lang="en-US" dirty="0" smtClean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</p:spPr>
        <p:txBody>
          <a:bodyPr/>
          <a:lstStyle/>
          <a:p>
            <a:r>
              <a:rPr lang="en-US" sz="3000" smtClean="0">
                <a:solidFill>
                  <a:srgbClr val="0D30FF"/>
                </a:solidFill>
                <a:latin typeface="Comic Sans MS" charset="0"/>
              </a:rPr>
              <a:t>D</a:t>
            </a:r>
            <a:r>
              <a:rPr lang="en-US" altLang="zh-CN" sz="3000" smtClean="0">
                <a:solidFill>
                  <a:srgbClr val="0D30FF"/>
                </a:solidFill>
                <a:latin typeface="Comic Sans MS" charset="0"/>
              </a:rPr>
              <a:t>imensionality Reduction</a:t>
            </a:r>
            <a:endParaRPr lang="en-US" sz="3000" smtClean="0">
              <a:solidFill>
                <a:srgbClr val="0D30FF"/>
              </a:solidFill>
              <a:latin typeface="Comic Sans MS" charset="0"/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229600" cy="4525963"/>
          </a:xfrm>
          <a:noFill/>
        </p:spPr>
        <p:txBody>
          <a:bodyPr/>
          <a:lstStyle/>
          <a:p>
            <a:r>
              <a:rPr lang="en-US" sz="2800" smtClean="0"/>
              <a:t>D</a:t>
            </a:r>
            <a:r>
              <a:rPr lang="en-US" altLang="zh-CN" sz="2800" smtClean="0"/>
              <a:t>ata are concentrated </a:t>
            </a:r>
            <a:r>
              <a:rPr lang="en-US" sz="2800" smtClean="0"/>
              <a:t>around low </a:t>
            </a:r>
            <a:r>
              <a:rPr lang="en-US" altLang="zh-CN" sz="2800" smtClean="0"/>
              <a:t>d</a:t>
            </a:r>
            <a:r>
              <a:rPr lang="en-US" sz="2800" smtClean="0"/>
              <a:t>imensional Manifolds</a:t>
            </a:r>
          </a:p>
          <a:p>
            <a:pPr lvl="1"/>
            <a:r>
              <a:rPr lang="en-US" sz="2400" smtClean="0"/>
              <a:t>Linear</a:t>
            </a:r>
            <a:r>
              <a:rPr lang="zh-CN" altLang="en-US" sz="2400" smtClean="0">
                <a:ea typeface="宋体" charset="-122"/>
                <a:cs typeface="宋体" charset="-122"/>
              </a:rPr>
              <a:t>：</a:t>
            </a:r>
            <a:r>
              <a:rPr lang="en-US" altLang="zh-CN" sz="2400" smtClean="0">
                <a:ea typeface="宋体" charset="-122"/>
                <a:cs typeface="宋体" charset="-122"/>
              </a:rPr>
              <a:t>MDS, PCA</a:t>
            </a:r>
            <a:endParaRPr lang="en-US" altLang="ja-JP" sz="2400" smtClean="0"/>
          </a:p>
          <a:p>
            <a:pPr lvl="1"/>
            <a:r>
              <a:rPr lang="en-US" sz="2400" smtClean="0"/>
              <a:t>NonLinear</a:t>
            </a:r>
            <a:r>
              <a:rPr lang="zh-CN" sz="2400" smtClean="0">
                <a:ea typeface="宋体" charset="-122"/>
                <a:cs typeface="宋体" charset="-122"/>
              </a:rPr>
              <a:t>: </a:t>
            </a:r>
            <a:r>
              <a:rPr lang="en-US" altLang="zh-CN" sz="2400" smtClean="0">
                <a:ea typeface="宋体" charset="-122"/>
                <a:cs typeface="宋体" charset="-122"/>
              </a:rPr>
              <a:t>ISOMAP, LLE, …</a:t>
            </a:r>
            <a:endParaRPr lang="en-US" altLang="zh-CN" sz="2400" smtClean="0"/>
          </a:p>
        </p:txBody>
      </p:sp>
      <p:pic>
        <p:nvPicPr>
          <p:cNvPr id="28676" name="Picture 4" descr="img17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1600200" y="3810000"/>
            <a:ext cx="2171700" cy="2162175"/>
          </a:xfrm>
        </p:spPr>
      </p:pic>
      <p:pic>
        <p:nvPicPr>
          <p:cNvPr id="242693" name="Picture 5" descr="se4909069001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grayscl/>
          </a:blip>
          <a:srcRect r="71698"/>
          <a:stretch>
            <a:fillRect/>
          </a:stretch>
        </p:blipFill>
        <p:spPr>
          <a:xfrm>
            <a:off x="5181600" y="3581400"/>
            <a:ext cx="2133600" cy="2276475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solidFill>
                  <a:srgbClr val="0D30FF"/>
                </a:solidFill>
                <a:latin typeface="Comic Sans MS" charset="0"/>
                <a:ea typeface="宋体" charset="-122"/>
                <a:cs typeface="宋体" charset="-122"/>
              </a:rPr>
              <a:t>Generative Models in Manifold Learning</a:t>
            </a:r>
            <a:endParaRPr lang="en-US" sz="2800" smtClean="0">
              <a:solidFill>
                <a:srgbClr val="0D30FF"/>
              </a:solidFill>
              <a:latin typeface="Comic Sans MS" charset="0"/>
            </a:endParaRPr>
          </a:p>
        </p:txBody>
      </p:sp>
      <p:pic>
        <p:nvPicPr>
          <p:cNvPr id="29699" name="Picture 5" descr="genmodel_nldr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  <a:ln/>
        </p:spPr>
        <p:txBody>
          <a:bodyPr/>
          <a:lstStyle/>
          <a:p>
            <a:pPr algn="l"/>
            <a:r>
              <a:rPr lang="en-US">
                <a:solidFill>
                  <a:schemeClr val="bg1"/>
                </a:solidFill>
              </a:rPr>
              <a:t>Example…</a:t>
            </a:r>
          </a:p>
        </p:txBody>
      </p:sp>
      <p:pic>
        <p:nvPicPr>
          <p:cNvPr id="238595" name="Picture 3" descr="se500908000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b="49490"/>
          <a:stretch>
            <a:fillRect/>
          </a:stretch>
        </p:blipFill>
        <p:spPr>
          <a:xfrm>
            <a:off x="0" y="0"/>
            <a:ext cx="9144000" cy="6858000"/>
          </a:xfrm>
          <a:ln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ln/>
        </p:spPr>
        <p:txBody>
          <a:bodyPr/>
          <a:lstStyle/>
          <a:p>
            <a:endParaRPr lang="en-US"/>
          </a:p>
        </p:txBody>
      </p:sp>
      <p:pic>
        <p:nvPicPr>
          <p:cNvPr id="262147" name="Picture 3" descr="se500908000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t="50508"/>
          <a:stretch>
            <a:fillRect/>
          </a:stretch>
        </p:blipFill>
        <p:spPr>
          <a:xfrm>
            <a:off x="0" y="0"/>
            <a:ext cx="9144000" cy="6854825"/>
          </a:xfrm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01635" y="609600"/>
            <a:ext cx="8314947" cy="5943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dirty="0" smtClean="0">
                <a:solidFill>
                  <a:srgbClr val="0D30FF"/>
                </a:solidFill>
                <a:latin typeface="华文楷体" charset="-122"/>
                <a:ea typeface="华文楷体" charset="-122"/>
                <a:cs typeface="华文楷体" charset="-122"/>
              </a:rPr>
              <a:t>Data Science is the science of </a:t>
            </a:r>
            <a:r>
              <a:rPr lang="en-US" altLang="zh-CN" dirty="0" smtClean="0">
                <a:solidFill>
                  <a:srgbClr val="FF0000"/>
                </a:solidFill>
                <a:latin typeface="华文楷体" charset="-122"/>
                <a:ea typeface="华文楷体" charset="-122"/>
                <a:cs typeface="华文楷体" charset="-122"/>
              </a:rPr>
              <a:t/>
            </a:r>
            <a:br>
              <a:rPr lang="en-US" altLang="zh-CN" dirty="0" smtClean="0">
                <a:solidFill>
                  <a:srgbClr val="FF0000"/>
                </a:solidFill>
                <a:latin typeface="华文楷体" charset="-122"/>
                <a:ea typeface="华文楷体" charset="-122"/>
                <a:cs typeface="华文楷体" charset="-122"/>
              </a:rPr>
            </a:br>
            <a:r>
              <a:rPr lang="en-US" altLang="zh-CN" dirty="0" smtClean="0">
                <a:solidFill>
                  <a:srgbClr val="FF0000"/>
                </a:solidFill>
                <a:latin typeface="华文楷体" charset="-122"/>
                <a:ea typeface="华文楷体" charset="-122"/>
                <a:cs typeface="华文楷体" charset="-122"/>
              </a:rPr>
              <a:t>Learning from Data</a:t>
            </a:r>
            <a:r>
              <a:rPr lang="en-US" altLang="zh-CN" dirty="0" smtClean="0">
                <a:solidFill>
                  <a:srgbClr val="0D30FF"/>
                </a:solidFill>
                <a:latin typeface="华文楷体" charset="-122"/>
                <a:ea typeface="华文楷体" charset="-122"/>
                <a:cs typeface="华文楷体" charset="-122"/>
              </a:rPr>
              <a:t>.</a:t>
            </a:r>
            <a:br>
              <a:rPr lang="en-US" altLang="zh-CN" dirty="0" smtClean="0">
                <a:solidFill>
                  <a:srgbClr val="0D30FF"/>
                </a:solidFill>
                <a:latin typeface="华文楷体" charset="-122"/>
                <a:ea typeface="华文楷体" charset="-122"/>
                <a:cs typeface="华文楷体" charset="-122"/>
              </a:rPr>
            </a:br>
            <a:r>
              <a:rPr lang="en-US" altLang="zh-CN" dirty="0" smtClean="0">
                <a:solidFill>
                  <a:srgbClr val="0D30FF"/>
                </a:solidFill>
                <a:latin typeface="华文楷体" charset="-122"/>
                <a:ea typeface="华文楷体" charset="-122"/>
                <a:cs typeface="华文楷体" charset="-122"/>
              </a:rPr>
              <a:t/>
            </a:r>
            <a:br>
              <a:rPr lang="en-US" altLang="zh-CN" dirty="0" smtClean="0">
                <a:solidFill>
                  <a:srgbClr val="0D30FF"/>
                </a:solidFill>
                <a:latin typeface="华文楷体" charset="-122"/>
                <a:ea typeface="华文楷体" charset="-122"/>
                <a:cs typeface="华文楷体" charset="-122"/>
              </a:rPr>
            </a:br>
            <a:r>
              <a:rPr lang="en-US" altLang="zh-CN" dirty="0" smtClean="0">
                <a:solidFill>
                  <a:srgbClr val="0D30FF"/>
                </a:solidFill>
                <a:latin typeface="华文楷体" charset="-122"/>
                <a:ea typeface="华文楷体" charset="-122"/>
                <a:cs typeface="华文楷体" charset="-122"/>
              </a:rPr>
              <a:t>In </a:t>
            </a:r>
            <a:r>
              <a:rPr lang="zh-CN" altLang="zh-CN" dirty="0" smtClean="0">
                <a:solidFill>
                  <a:srgbClr val="0D30FF"/>
                </a:solidFill>
                <a:latin typeface="华文楷体" charset="-122"/>
                <a:ea typeface="华文楷体" charset="-122"/>
                <a:cs typeface="华文楷体" charset="-122"/>
              </a:rPr>
              <a:t>m</a:t>
            </a:r>
            <a:r>
              <a:rPr lang="en-US" altLang="zh-CN" dirty="0" err="1" smtClean="0">
                <a:solidFill>
                  <a:srgbClr val="0D30FF"/>
                </a:solidFill>
                <a:latin typeface="华文楷体" charset="-122"/>
                <a:ea typeface="华文楷体" charset="-122"/>
                <a:cs typeface="华文楷体" charset="-122"/>
              </a:rPr>
              <a:t>athematics</a:t>
            </a:r>
            <a:r>
              <a:rPr lang="en-US" altLang="zh-CN" dirty="0" smtClean="0">
                <a:solidFill>
                  <a:srgbClr val="0D30FF"/>
                </a:solidFill>
                <a:latin typeface="华文楷体" charset="-122"/>
                <a:ea typeface="华文楷体" charset="-122"/>
                <a:cs typeface="华文楷体" charset="-122"/>
              </a:rPr>
              <a:t>, </a:t>
            </a:r>
            <a:r>
              <a:rPr lang="zh-CN" altLang="zh-CN" dirty="0" smtClean="0">
                <a:solidFill>
                  <a:srgbClr val="0D30FF"/>
                </a:solidFill>
                <a:latin typeface="华文楷体" charset="-122"/>
                <a:ea typeface="华文楷体" charset="-122"/>
                <a:cs typeface="华文楷体" charset="-122"/>
              </a:rPr>
              <a:t>w</a:t>
            </a:r>
            <a:r>
              <a:rPr lang="en-US" altLang="zh-CN" dirty="0" err="1" smtClean="0">
                <a:solidFill>
                  <a:srgbClr val="0D30FF"/>
                </a:solidFill>
                <a:latin typeface="华文楷体" charset="-122"/>
                <a:ea typeface="华文楷体" charset="-122"/>
                <a:cs typeface="华文楷体" charset="-122"/>
              </a:rPr>
              <a:t>e</a:t>
            </a:r>
            <a:r>
              <a:rPr lang="en-US" altLang="zh-CN" dirty="0" smtClean="0">
                <a:solidFill>
                  <a:srgbClr val="0D30FF"/>
                </a:solidFill>
                <a:latin typeface="华文楷体" charset="-122"/>
                <a:ea typeface="华文楷体" charset="-122"/>
                <a:cs typeface="华文楷体" charset="-122"/>
              </a:rPr>
              <a:t> look for mappings </a:t>
            </a:r>
            <a:br>
              <a:rPr lang="en-US" altLang="zh-CN" dirty="0" smtClean="0">
                <a:solidFill>
                  <a:srgbClr val="0D30FF"/>
                </a:solidFill>
                <a:latin typeface="华文楷体" charset="-122"/>
                <a:ea typeface="华文楷体" charset="-122"/>
                <a:cs typeface="华文楷体" charset="-122"/>
              </a:rPr>
            </a:br>
            <a:r>
              <a:rPr lang="en-US" altLang="zh-CN" dirty="0" smtClean="0">
                <a:solidFill>
                  <a:srgbClr val="0D30FF"/>
                </a:solidFill>
                <a:latin typeface="华文楷体" charset="-122"/>
                <a:ea typeface="华文楷体" charset="-122"/>
                <a:cs typeface="华文楷体" charset="-122"/>
              </a:rPr>
              <a:t>from </a:t>
            </a:r>
            <a:br>
              <a:rPr lang="en-US" altLang="zh-CN" dirty="0" smtClean="0">
                <a:solidFill>
                  <a:srgbClr val="0D30FF"/>
                </a:solidFill>
                <a:latin typeface="华文楷体" charset="-122"/>
                <a:ea typeface="华文楷体" charset="-122"/>
                <a:cs typeface="华文楷体" charset="-122"/>
              </a:rPr>
            </a:br>
            <a:r>
              <a:rPr lang="en-US" altLang="zh-CN" sz="4444" dirty="0" smtClean="0">
                <a:solidFill>
                  <a:srgbClr val="FF0000"/>
                </a:solidFill>
                <a:latin typeface="华文楷体" charset="-122"/>
                <a:ea typeface="华文楷体" charset="-122"/>
                <a:cs typeface="华文楷体" charset="-122"/>
              </a:rPr>
              <a:t>data domain </a:t>
            </a:r>
            <a:r>
              <a:rPr lang="en-US" altLang="zh-CN" dirty="0" smtClean="0">
                <a:solidFill>
                  <a:srgbClr val="0D30FF"/>
                </a:solidFill>
                <a:latin typeface="华文楷体" charset="-122"/>
                <a:ea typeface="华文楷体" charset="-122"/>
                <a:cs typeface="华文楷体" charset="-122"/>
              </a:rPr>
              <a:t/>
            </a:r>
            <a:br>
              <a:rPr lang="en-US" altLang="zh-CN" dirty="0" smtClean="0">
                <a:solidFill>
                  <a:srgbClr val="0D30FF"/>
                </a:solidFill>
                <a:latin typeface="华文楷体" charset="-122"/>
                <a:ea typeface="华文楷体" charset="-122"/>
                <a:cs typeface="华文楷体" charset="-122"/>
              </a:rPr>
            </a:br>
            <a:r>
              <a:rPr lang="en-US" altLang="zh-CN" dirty="0" smtClean="0">
                <a:solidFill>
                  <a:srgbClr val="0D30FF"/>
                </a:solidFill>
                <a:latin typeface="华文楷体" charset="-122"/>
                <a:ea typeface="华文楷体" charset="-122"/>
                <a:cs typeface="华文楷体" charset="-122"/>
              </a:rPr>
              <a:t>to </a:t>
            </a:r>
            <a:br>
              <a:rPr lang="en-US" altLang="zh-CN" dirty="0" smtClean="0">
                <a:solidFill>
                  <a:srgbClr val="0D30FF"/>
                </a:solidFill>
                <a:latin typeface="华文楷体" charset="-122"/>
                <a:ea typeface="华文楷体" charset="-122"/>
                <a:cs typeface="华文楷体" charset="-122"/>
              </a:rPr>
            </a:br>
            <a:r>
              <a:rPr lang="en-US" altLang="zh-CN" sz="4444" dirty="0" smtClean="0">
                <a:solidFill>
                  <a:srgbClr val="FF0000"/>
                </a:solidFill>
                <a:latin typeface="华文楷体" charset="-122"/>
                <a:ea typeface="华文楷体" charset="-122"/>
                <a:cs typeface="华文楷体" charset="-122"/>
              </a:rPr>
              <a:t>knowledge domain</a:t>
            </a:r>
            <a:r>
              <a:rPr lang="en-US" altLang="zh-CN" dirty="0" smtClean="0">
                <a:solidFill>
                  <a:srgbClr val="0D30FF"/>
                </a:solidFill>
                <a:latin typeface="华文楷体" charset="-122"/>
                <a:ea typeface="华文楷体" charset="-122"/>
                <a:cs typeface="华文楷体" charset="-122"/>
              </a:rPr>
              <a:t>.</a:t>
            </a:r>
            <a:br>
              <a:rPr lang="en-US" altLang="zh-CN" dirty="0" smtClean="0">
                <a:solidFill>
                  <a:srgbClr val="0D30FF"/>
                </a:solidFill>
                <a:latin typeface="华文楷体" charset="-122"/>
                <a:ea typeface="华文楷体" charset="-122"/>
                <a:cs typeface="华文楷体" charset="-122"/>
              </a:rPr>
            </a:b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  <a:ln/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0000FF"/>
                </a:solidFill>
                <a:latin typeface="Comic Sans MS"/>
                <a:cs typeface="Comic Sans MS"/>
              </a:rPr>
              <a:t>Biomolecular</a:t>
            </a:r>
            <a:r>
              <a:rPr lang="en-US" dirty="0" smtClean="0">
                <a:solidFill>
                  <a:srgbClr val="0000FF"/>
                </a:solidFill>
                <a:latin typeface="Comic Sans MS"/>
                <a:cs typeface="Comic Sans MS"/>
              </a:rPr>
              <a:t>: </a:t>
            </a:r>
            <a:r>
              <a:rPr lang="en-US" dirty="0" err="1" smtClean="0">
                <a:solidFill>
                  <a:srgbClr val="0000FF"/>
                </a:solidFill>
                <a:latin typeface="Comic Sans MS"/>
                <a:cs typeface="Comic Sans MS"/>
              </a:rPr>
              <a:t>Alanine-dipeptide</a:t>
            </a:r>
            <a:endParaRPr lang="en-US" dirty="0">
              <a:solidFill>
                <a:srgbClr val="0000FF"/>
              </a:solidFill>
              <a:latin typeface="Comic Sans MS"/>
              <a:cs typeface="Comic Sans MS"/>
            </a:endParaRPr>
          </a:p>
        </p:txBody>
      </p:sp>
      <p:pic>
        <p:nvPicPr>
          <p:cNvPr id="5" name="Content Placeholder 4" descr="ala_isomap3900_k10_dimension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8187" r="-18187"/>
          <a:stretch>
            <a:fillRect/>
          </a:stretch>
        </p:blipFill>
        <p:spPr>
          <a:xfrm>
            <a:off x="4800600" y="3886200"/>
            <a:ext cx="3692265" cy="2106804"/>
          </a:xfrm>
        </p:spPr>
      </p:pic>
      <p:pic>
        <p:nvPicPr>
          <p:cNvPr id="6" name="Picture 5" descr="ala_isomap3900_k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810000"/>
            <a:ext cx="3226116" cy="2419587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62600" y="1371600"/>
            <a:ext cx="2853099" cy="251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alanine-dipeptide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1524000" y="1828800"/>
            <a:ext cx="2717800" cy="1371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76400" y="6172200"/>
            <a:ext cx="6428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ISOMAP 3D embedding with RMSD metric on 3900 </a:t>
            </a:r>
            <a:r>
              <a:rPr lang="en-US" dirty="0" err="1" smtClean="0"/>
              <a:t>Kcenters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FF"/>
                </a:solidFill>
              </a:rPr>
              <a:t>Distances &amp; </a:t>
            </a:r>
            <a:r>
              <a:rPr lang="en-US" dirty="0">
                <a:solidFill>
                  <a:srgbClr val="0000FF"/>
                </a:solidFill>
              </a:rPr>
              <a:t>Mapping</a:t>
            </a:r>
            <a:r>
              <a:rPr lang="en-GB" dirty="0" err="1">
                <a:solidFill>
                  <a:srgbClr val="0000FF"/>
                </a:solidFill>
              </a:rPr>
              <a:t>s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000" dirty="0"/>
              <a:t>Given a</a:t>
            </a:r>
            <a:r>
              <a:rPr lang="en-US" altLang="zh-CN" sz="2000" dirty="0" err="1"/>
              <a:t>n</a:t>
            </a:r>
            <a:r>
              <a:rPr lang="en-US" altLang="zh-CN" sz="2000" dirty="0"/>
              <a:t> Euclidean embedding</a:t>
            </a:r>
            <a:r>
              <a:rPr lang="en-GB" sz="2000" dirty="0"/>
              <a:t>, it’s easy to calculate the distances between the points :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GB" sz="2000" dirty="0"/>
              <a:t>       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endParaRPr lang="en-GB" sz="2000" dirty="0"/>
          </a:p>
          <a:p>
            <a:pPr>
              <a:lnSpc>
                <a:spcPct val="90000"/>
              </a:lnSpc>
            </a:pPr>
            <a:endParaRPr lang="en-GB" sz="2000" dirty="0"/>
          </a:p>
          <a:p>
            <a:pPr>
              <a:lnSpc>
                <a:spcPct val="90000"/>
              </a:lnSpc>
            </a:pPr>
            <a:r>
              <a:rPr lang="en-GB" sz="2000" dirty="0" smtClean="0"/>
              <a:t>Multi-Dimensional Scaling (MDS) </a:t>
            </a:r>
            <a:r>
              <a:rPr lang="en-GB" sz="2000" dirty="0"/>
              <a:t>operates the other way round: </a:t>
            </a:r>
          </a:p>
          <a:p>
            <a:pPr lvl="1">
              <a:lnSpc>
                <a:spcPct val="90000"/>
              </a:lnSpc>
            </a:pPr>
            <a:r>
              <a:rPr lang="en-GB" sz="1600" dirty="0">
                <a:solidFill>
                  <a:srgbClr val="FF0000"/>
                </a:solidFill>
              </a:rPr>
              <a:t>Given the “distances” [data] find the </a:t>
            </a:r>
            <a:r>
              <a:rPr lang="en-US" altLang="zh-CN" sz="1600" dirty="0">
                <a:solidFill>
                  <a:srgbClr val="FF0000"/>
                </a:solidFill>
              </a:rPr>
              <a:t>embedding </a:t>
            </a:r>
            <a:r>
              <a:rPr lang="en-GB" sz="1600" dirty="0">
                <a:solidFill>
                  <a:srgbClr val="FF0000"/>
                </a:solidFill>
              </a:rPr>
              <a:t>map [configuration] </a:t>
            </a:r>
            <a:r>
              <a:rPr lang="en-GB" sz="1600" dirty="0"/>
              <a:t>which generated them</a:t>
            </a:r>
            <a:endParaRPr lang="en-GB" sz="1600" dirty="0" smtClean="0"/>
          </a:p>
          <a:p>
            <a:pPr lvl="1">
              <a:lnSpc>
                <a:spcPct val="90000"/>
              </a:lnSpc>
            </a:pPr>
            <a:r>
              <a:rPr lang="en-GB" sz="1800" dirty="0" smtClean="0"/>
              <a:t>MDS </a:t>
            </a:r>
            <a:r>
              <a:rPr lang="en-GB" sz="1800" dirty="0"/>
              <a:t>can do so when all but ordinal information has been jettisoned (fruit of the “</a:t>
            </a:r>
            <a:r>
              <a:rPr lang="en-GB" sz="1800" dirty="0">
                <a:solidFill>
                  <a:srgbClr val="0000FF"/>
                </a:solidFill>
              </a:rPr>
              <a:t>non-metric </a:t>
            </a:r>
            <a:r>
              <a:rPr lang="en-GB" sz="1800" dirty="0"/>
              <a:t>revolution”)</a:t>
            </a:r>
          </a:p>
          <a:p>
            <a:pPr lvl="1">
              <a:lnSpc>
                <a:spcPct val="90000"/>
              </a:lnSpc>
            </a:pPr>
            <a:r>
              <a:rPr lang="en-GB" sz="1800" dirty="0"/>
              <a:t>even when there are </a:t>
            </a:r>
            <a:r>
              <a:rPr lang="en-GB" sz="1800" dirty="0">
                <a:solidFill>
                  <a:srgbClr val="0000FF"/>
                </a:solidFill>
              </a:rPr>
              <a:t>missing data </a:t>
            </a:r>
            <a:r>
              <a:rPr lang="en-GB" sz="1800" dirty="0"/>
              <a:t>and in the presence of considerable </a:t>
            </a:r>
            <a:r>
              <a:rPr lang="en-GB" sz="1800" dirty="0">
                <a:solidFill>
                  <a:srgbClr val="0000FF"/>
                </a:solidFill>
              </a:rPr>
              <a:t>“noise”/error</a:t>
            </a:r>
            <a:r>
              <a:rPr lang="en-GB" sz="1800" dirty="0"/>
              <a:t> (MDS is robust)</a:t>
            </a:r>
            <a:r>
              <a:rPr lang="en-GB" sz="1800" dirty="0" smtClean="0"/>
              <a:t>.</a:t>
            </a:r>
            <a:endParaRPr lang="en-GB" sz="2000" dirty="0" smtClean="0"/>
          </a:p>
          <a:p>
            <a:pPr>
              <a:lnSpc>
                <a:spcPct val="90000"/>
              </a:lnSpc>
            </a:pPr>
            <a:endParaRPr lang="en-GB" sz="2000" dirty="0"/>
          </a:p>
          <a:p>
            <a:pPr>
              <a:lnSpc>
                <a:spcPct val="90000"/>
              </a:lnSpc>
              <a:buFont typeface="Wingdings" charset="2"/>
              <a:buNone/>
            </a:pPr>
            <a:endParaRPr lang="en-GB" sz="2000" dirty="0"/>
          </a:p>
        </p:txBody>
      </p:sp>
      <p:graphicFrame>
        <p:nvGraphicFramePr>
          <p:cNvPr id="67588" name="Object 2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p:oleObj spid="_x0000_s297986" name="Equation" r:id="rId4" imgW="114120" imgH="215640" progId="Equation.3">
              <p:embed/>
            </p:oleObj>
          </a:graphicData>
        </a:graphic>
      </p:graphicFrame>
      <p:graphicFrame>
        <p:nvGraphicFramePr>
          <p:cNvPr id="67589" name="Object 3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p:oleObj spid="_x0000_s297987" name="Equation" r:id="rId5" imgW="114120" imgH="215640" progId="Equation.3">
              <p:embed/>
            </p:oleObj>
          </a:graphicData>
        </a:graphic>
      </p:graphicFrame>
      <p:graphicFrame>
        <p:nvGraphicFramePr>
          <p:cNvPr id="31748" name="Object 4"/>
          <p:cNvGraphicFramePr>
            <a:graphicFrameLocks noChangeAspect="1"/>
          </p:cNvGraphicFramePr>
          <p:nvPr/>
        </p:nvGraphicFramePr>
        <p:xfrm>
          <a:off x="3124200" y="2286000"/>
          <a:ext cx="2743200" cy="746125"/>
        </p:xfrm>
        <a:graphic>
          <a:graphicData uri="http://schemas.openxmlformats.org/presentationml/2006/ole">
            <p:oleObj spid="_x0000_s297988" name="Equation" r:id="rId6" imgW="1447560" imgH="39348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7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75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75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75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75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7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7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7" grpId="0" build="p" bldLvl="2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</p:spPr>
        <p:txBody>
          <a:bodyPr/>
          <a:lstStyle/>
          <a:p>
            <a:r>
              <a:rPr lang="en-US" sz="3600" smtClean="0">
                <a:solidFill>
                  <a:srgbClr val="0D30FF"/>
                </a:solidFill>
                <a:latin typeface="Comic Sans MS" charset="0"/>
              </a:rPr>
              <a:t>PCA =&gt; MDS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229600" cy="4525963"/>
          </a:xfrm>
          <a:noFill/>
        </p:spPr>
        <p:txBody>
          <a:bodyPr/>
          <a:lstStyle/>
          <a:p>
            <a:r>
              <a:rPr lang="en-US" sz="2800"/>
              <a:t>Here we are given pairwise distances instead of the actual data points.</a:t>
            </a:r>
          </a:p>
          <a:p>
            <a:pPr lvl="1"/>
            <a:r>
              <a:rPr lang="en-US" sz="2400"/>
              <a:t>First convert the pairwise distance matrix into the dot product matrix </a:t>
            </a:r>
          </a:p>
          <a:p>
            <a:pPr lvl="1"/>
            <a:r>
              <a:rPr lang="en-US" sz="2400"/>
              <a:t>After that same as PCA.</a:t>
            </a:r>
          </a:p>
          <a:p>
            <a:pPr>
              <a:buFontTx/>
              <a:buNone/>
            </a:pPr>
            <a:endParaRPr lang="en-US" sz="2800"/>
          </a:p>
        </p:txBody>
      </p:sp>
      <p:pic>
        <p:nvPicPr>
          <p:cNvPr id="33796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3276600" y="2971800"/>
            <a:ext cx="8255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 rot="-3468555">
            <a:off x="5753100" y="3314700"/>
            <a:ext cx="2362200" cy="2286000"/>
            <a:chOff x="624" y="2400"/>
            <a:chExt cx="1488" cy="1440"/>
          </a:xfrm>
        </p:grpSpPr>
        <p:sp>
          <p:nvSpPr>
            <p:cNvPr id="33799" name="Oval 6"/>
            <p:cNvSpPr>
              <a:spLocks noChangeArrowheads="1"/>
            </p:cNvSpPr>
            <p:nvPr/>
          </p:nvSpPr>
          <p:spPr bwMode="auto">
            <a:xfrm>
              <a:off x="624" y="3408"/>
              <a:ext cx="96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00" name="Oval 7"/>
            <p:cNvSpPr>
              <a:spLocks noChangeArrowheads="1"/>
            </p:cNvSpPr>
            <p:nvPr/>
          </p:nvSpPr>
          <p:spPr bwMode="auto">
            <a:xfrm>
              <a:off x="912" y="2400"/>
              <a:ext cx="96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01" name="Oval 8"/>
            <p:cNvSpPr>
              <a:spLocks noChangeArrowheads="1"/>
            </p:cNvSpPr>
            <p:nvPr/>
          </p:nvSpPr>
          <p:spPr bwMode="auto">
            <a:xfrm>
              <a:off x="2016" y="2592"/>
              <a:ext cx="96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02" name="Oval 9"/>
            <p:cNvSpPr>
              <a:spLocks noChangeArrowheads="1"/>
            </p:cNvSpPr>
            <p:nvPr/>
          </p:nvSpPr>
          <p:spPr bwMode="auto">
            <a:xfrm>
              <a:off x="1824" y="3696"/>
              <a:ext cx="96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03" name="Line 10"/>
            <p:cNvSpPr>
              <a:spLocks noChangeShapeType="1"/>
            </p:cNvSpPr>
            <p:nvPr/>
          </p:nvSpPr>
          <p:spPr bwMode="auto">
            <a:xfrm flipV="1">
              <a:off x="672" y="2640"/>
              <a:ext cx="1392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04" name="Line 11"/>
            <p:cNvSpPr>
              <a:spLocks noChangeShapeType="1"/>
            </p:cNvSpPr>
            <p:nvPr/>
          </p:nvSpPr>
          <p:spPr bwMode="auto">
            <a:xfrm>
              <a:off x="960" y="2496"/>
              <a:ext cx="912" cy="1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05" name="Line 12"/>
            <p:cNvSpPr>
              <a:spLocks noChangeShapeType="1"/>
            </p:cNvSpPr>
            <p:nvPr/>
          </p:nvSpPr>
          <p:spPr bwMode="auto">
            <a:xfrm flipH="1">
              <a:off x="672" y="2496"/>
              <a:ext cx="288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06" name="Line 13"/>
            <p:cNvSpPr>
              <a:spLocks noChangeShapeType="1"/>
            </p:cNvSpPr>
            <p:nvPr/>
          </p:nvSpPr>
          <p:spPr bwMode="auto">
            <a:xfrm>
              <a:off x="960" y="2496"/>
              <a:ext cx="110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07" name="Line 14"/>
            <p:cNvSpPr>
              <a:spLocks noChangeShapeType="1"/>
            </p:cNvSpPr>
            <p:nvPr/>
          </p:nvSpPr>
          <p:spPr bwMode="auto">
            <a:xfrm>
              <a:off x="672" y="3504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08" name="Line 15"/>
            <p:cNvSpPr>
              <a:spLocks noChangeShapeType="1"/>
            </p:cNvSpPr>
            <p:nvPr/>
          </p:nvSpPr>
          <p:spPr bwMode="auto">
            <a:xfrm flipH="1">
              <a:off x="1872" y="2640"/>
              <a:ext cx="192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3798" name="Text Box 16"/>
          <p:cNvSpPr txBox="1">
            <a:spLocks noChangeArrowheads="1"/>
          </p:cNvSpPr>
          <p:nvPr/>
        </p:nvSpPr>
        <p:spPr bwMode="auto">
          <a:xfrm>
            <a:off x="533400" y="4572000"/>
            <a:ext cx="3429000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</a:pPr>
            <a:r>
              <a:rPr lang="en-US" sz="1600"/>
              <a:t>If we preserve the pairwise distances do we preserve the structure??</a:t>
            </a:r>
          </a:p>
          <a:p>
            <a:endParaRPr lang="en-US" sz="1600" b="1" i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554162"/>
          </a:xfrm>
        </p:spPr>
        <p:txBody>
          <a:bodyPr/>
          <a:lstStyle/>
          <a:p>
            <a:r>
              <a:rPr lang="en-US" smtClean="0">
                <a:solidFill>
                  <a:srgbClr val="0000FF"/>
                </a:solidFill>
              </a:rPr>
              <a:t>Matlab Commands</a:t>
            </a:r>
          </a:p>
        </p:txBody>
      </p:sp>
      <p:sp>
        <p:nvSpPr>
          <p:cNvPr id="40963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STATS toolbox provides the following:</a:t>
            </a:r>
          </a:p>
          <a:p>
            <a:pPr lvl="1"/>
            <a:r>
              <a:rPr lang="en-US" smtClean="0"/>
              <a:t>cmdscale - classical MDS</a:t>
            </a:r>
          </a:p>
          <a:p>
            <a:pPr lvl="1"/>
            <a:r>
              <a:rPr lang="en-US" smtClean="0"/>
              <a:t>mdscale – nonmetric MDS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Example I: 50-node 2-D Sensor Network </a:t>
            </a:r>
            <a:r>
              <a:rPr lang="en-US" dirty="0" err="1" smtClean="0">
                <a:solidFill>
                  <a:srgbClr val="0000FF"/>
                </a:solidFill>
              </a:rPr>
              <a:t>Localiztion</a:t>
            </a:r>
            <a:endParaRPr lang="en-US" dirty="0" smtClean="0">
              <a:solidFill>
                <a:srgbClr val="0000FF"/>
              </a:solidFill>
            </a:endParaRPr>
          </a:p>
        </p:txBody>
      </p:sp>
      <p:pic>
        <p:nvPicPr>
          <p:cNvPr id="37891" name="Content Placeholder 3" descr="yyye02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8944" r="-18944"/>
          <a:stretch>
            <a:fillRect/>
          </a:stretch>
        </p:blipFill>
        <p:spPr/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  <a:noFill/>
        </p:spPr>
        <p:txBody>
          <a:bodyPr/>
          <a:lstStyle/>
          <a:p>
            <a:r>
              <a:rPr lang="en-US" sz="3600" dirty="0" smtClean="0">
                <a:solidFill>
                  <a:srgbClr val="0D30FF"/>
                </a:solidFill>
                <a:latin typeface="Comic Sans MS" charset="0"/>
              </a:rPr>
              <a:t>Example II City Map</a:t>
            </a:r>
          </a:p>
        </p:txBody>
      </p:sp>
      <p:pic>
        <p:nvPicPr>
          <p:cNvPr id="38915" name="Picture 3" descr="mds1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28600" y="1143000"/>
            <a:ext cx="4038600" cy="1468438"/>
          </a:xfrm>
        </p:spPr>
      </p:pic>
      <p:pic>
        <p:nvPicPr>
          <p:cNvPr id="38916" name="Picture 4" descr="mds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838200" y="2438400"/>
            <a:ext cx="8305800" cy="41036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229600" cy="1143000"/>
          </a:xfrm>
          <a:noFill/>
        </p:spPr>
        <p:txBody>
          <a:bodyPr/>
          <a:lstStyle/>
          <a:p>
            <a:r>
              <a:rPr lang="en-US" sz="3200">
                <a:solidFill>
                  <a:srgbClr val="0D30FF"/>
                </a:solidFill>
                <a:latin typeface="Comic Sans MS" charset="0"/>
              </a:rPr>
              <a:t>How to get dot product matrix from pairwise distance matrix?</a:t>
            </a:r>
          </a:p>
        </p:txBody>
      </p:sp>
      <p:pic>
        <p:nvPicPr>
          <p:cNvPr id="34823" name="Picture 3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/>
          <a:srcRect l="17493" r="17397" b="84285"/>
          <a:stretch>
            <a:fillRect/>
          </a:stretch>
        </p:blipFill>
        <p:spPr bwMode="auto">
          <a:xfrm>
            <a:off x="381000" y="1600200"/>
            <a:ext cx="6172200" cy="65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343400" y="1371600"/>
            <a:ext cx="4198938" cy="3429000"/>
            <a:chOff x="1152" y="1056"/>
            <a:chExt cx="2645" cy="2160"/>
          </a:xfrm>
        </p:grpSpPr>
        <p:sp>
          <p:nvSpPr>
            <p:cNvPr id="34829" name="Oval 5"/>
            <p:cNvSpPr>
              <a:spLocks noChangeArrowheads="1"/>
            </p:cNvSpPr>
            <p:nvPr/>
          </p:nvSpPr>
          <p:spPr bwMode="auto">
            <a:xfrm>
              <a:off x="1408" y="264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30" name="Text Box 6"/>
            <p:cNvSpPr txBox="1">
              <a:spLocks noChangeArrowheads="1"/>
            </p:cNvSpPr>
            <p:nvPr/>
          </p:nvSpPr>
          <p:spPr bwMode="auto">
            <a:xfrm>
              <a:off x="1152" y="2576"/>
              <a:ext cx="20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b="1"/>
                <a:t>k</a:t>
              </a:r>
            </a:p>
          </p:txBody>
        </p:sp>
        <p:sp>
          <p:nvSpPr>
            <p:cNvPr id="34831" name="Oval 7"/>
            <p:cNvSpPr>
              <a:spLocks noChangeArrowheads="1"/>
            </p:cNvSpPr>
            <p:nvPr/>
          </p:nvSpPr>
          <p:spPr bwMode="auto">
            <a:xfrm>
              <a:off x="3024" y="105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32" name="Oval 8"/>
            <p:cNvSpPr>
              <a:spLocks noChangeArrowheads="1"/>
            </p:cNvSpPr>
            <p:nvPr/>
          </p:nvSpPr>
          <p:spPr bwMode="auto">
            <a:xfrm>
              <a:off x="3632" y="264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33" name="Line 9"/>
            <p:cNvSpPr>
              <a:spLocks noChangeShapeType="1"/>
            </p:cNvSpPr>
            <p:nvPr/>
          </p:nvSpPr>
          <p:spPr bwMode="auto">
            <a:xfrm flipV="1">
              <a:off x="1440" y="1104"/>
              <a:ext cx="1584" cy="15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34" name="Line 10"/>
            <p:cNvSpPr>
              <a:spLocks noChangeShapeType="1"/>
            </p:cNvSpPr>
            <p:nvPr/>
          </p:nvSpPr>
          <p:spPr bwMode="auto">
            <a:xfrm>
              <a:off x="1440" y="2688"/>
              <a:ext cx="220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35" name="Line 11"/>
            <p:cNvSpPr>
              <a:spLocks noChangeShapeType="1"/>
            </p:cNvSpPr>
            <p:nvPr/>
          </p:nvSpPr>
          <p:spPr bwMode="auto">
            <a:xfrm>
              <a:off x="3072" y="1104"/>
              <a:ext cx="576" cy="15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36" name="Arc 12"/>
            <p:cNvSpPr>
              <a:spLocks/>
            </p:cNvSpPr>
            <p:nvPr/>
          </p:nvSpPr>
          <p:spPr bwMode="auto">
            <a:xfrm>
              <a:off x="1728" y="2352"/>
              <a:ext cx="192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aphicFrame>
          <p:nvGraphicFramePr>
            <p:cNvPr id="34818" name="Object 2"/>
            <p:cNvGraphicFramePr>
              <a:graphicFrameLocks noChangeAspect="1"/>
            </p:cNvGraphicFramePr>
            <p:nvPr/>
          </p:nvGraphicFramePr>
          <p:xfrm>
            <a:off x="3456" y="1632"/>
            <a:ext cx="341" cy="432"/>
          </p:xfrm>
          <a:graphic>
            <a:graphicData uri="http://schemas.openxmlformats.org/presentationml/2006/ole">
              <p:oleObj spid="_x0000_s58370" name="Equation" r:id="rId7" imgW="190814" imgH="241592" progId="Equation.3">
                <p:embed/>
              </p:oleObj>
            </a:graphicData>
          </a:graphic>
        </p:graphicFrame>
        <p:graphicFrame>
          <p:nvGraphicFramePr>
            <p:cNvPr id="34819" name="Object 3"/>
            <p:cNvGraphicFramePr>
              <a:graphicFrameLocks noChangeAspect="1"/>
            </p:cNvGraphicFramePr>
            <p:nvPr/>
          </p:nvGraphicFramePr>
          <p:xfrm>
            <a:off x="2496" y="2784"/>
            <a:ext cx="364" cy="432"/>
          </p:xfrm>
          <a:graphic>
            <a:graphicData uri="http://schemas.openxmlformats.org/presentationml/2006/ole">
              <p:oleObj spid="_x0000_s58371" name="Equation" r:id="rId8" imgW="203509" imgH="241592" progId="Equation.3">
                <p:embed/>
              </p:oleObj>
            </a:graphicData>
          </a:graphic>
        </p:graphicFrame>
        <p:graphicFrame>
          <p:nvGraphicFramePr>
            <p:cNvPr id="34820" name="Object 4"/>
            <p:cNvGraphicFramePr>
              <a:graphicFrameLocks noChangeAspect="1"/>
            </p:cNvGraphicFramePr>
            <p:nvPr/>
          </p:nvGraphicFramePr>
          <p:xfrm>
            <a:off x="1872" y="1392"/>
            <a:ext cx="364" cy="410"/>
          </p:xfrm>
          <a:graphic>
            <a:graphicData uri="http://schemas.openxmlformats.org/presentationml/2006/ole">
              <p:oleObj spid="_x0000_s58372" name="Equation" r:id="rId9" imgW="203509" imgH="228898" progId="Equation.3">
                <p:embed/>
              </p:oleObj>
            </a:graphicData>
          </a:graphic>
        </p:graphicFrame>
        <p:graphicFrame>
          <p:nvGraphicFramePr>
            <p:cNvPr id="34821" name="Object 5"/>
            <p:cNvGraphicFramePr>
              <a:graphicFrameLocks noChangeAspect="1"/>
            </p:cNvGraphicFramePr>
            <p:nvPr/>
          </p:nvGraphicFramePr>
          <p:xfrm>
            <a:off x="1968" y="2304"/>
            <a:ext cx="273" cy="250"/>
          </p:xfrm>
          <a:graphic>
            <a:graphicData uri="http://schemas.openxmlformats.org/presentationml/2006/ole">
              <p:oleObj spid="_x0000_s58373" name="Equation" r:id="rId10" imgW="152731" imgH="140036" progId="Equation.3">
                <p:embed/>
              </p:oleObj>
            </a:graphicData>
          </a:graphic>
        </p:graphicFrame>
      </p:grpSp>
      <p:pic>
        <p:nvPicPr>
          <p:cNvPr id="34825" name="Picture 17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/>
          <a:srcRect t="2000" r="45912"/>
          <a:stretch>
            <a:fillRect/>
          </a:stretch>
        </p:blipFill>
        <p:spPr bwMode="auto">
          <a:xfrm>
            <a:off x="533400" y="2514600"/>
            <a:ext cx="43688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6" name="Text Box 18"/>
          <p:cNvSpPr txBox="1">
            <a:spLocks noChangeArrowheads="1"/>
          </p:cNvSpPr>
          <p:nvPr/>
        </p:nvSpPr>
        <p:spPr bwMode="auto">
          <a:xfrm>
            <a:off x="8442325" y="3846513"/>
            <a:ext cx="234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j</a:t>
            </a:r>
          </a:p>
        </p:txBody>
      </p:sp>
      <p:pic>
        <p:nvPicPr>
          <p:cNvPr id="34827" name="Picture 19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/>
          <a:srcRect r="34006"/>
          <a:stretch>
            <a:fillRect/>
          </a:stretch>
        </p:blipFill>
        <p:spPr bwMode="auto">
          <a:xfrm>
            <a:off x="1524000" y="5105400"/>
            <a:ext cx="5764213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8" name="Text Box 20"/>
          <p:cNvSpPr txBox="1">
            <a:spLocks noChangeArrowheads="1"/>
          </p:cNvSpPr>
          <p:nvPr/>
        </p:nvSpPr>
        <p:spPr bwMode="auto">
          <a:xfrm>
            <a:off x="7375525" y="1103313"/>
            <a:ext cx="234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</p:spPr>
        <p:txBody>
          <a:bodyPr/>
          <a:lstStyle/>
          <a:p>
            <a:r>
              <a:rPr lang="en-US" smtClean="0">
                <a:solidFill>
                  <a:srgbClr val="0D30FF"/>
                </a:solidFill>
                <a:latin typeface="Comic Sans MS" charset="0"/>
              </a:rPr>
              <a:t>Origin centered MDS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7848600" cy="4525963"/>
          </a:xfrm>
          <a:noFill/>
        </p:spPr>
        <p:txBody>
          <a:bodyPr/>
          <a:lstStyle/>
          <a:p>
            <a:r>
              <a:rPr lang="en-US" sz="2800"/>
              <a:t>MDS—origin as one of the points and orientation arbitrary.</a:t>
            </a:r>
          </a:p>
        </p:txBody>
      </p:sp>
      <p:pic>
        <p:nvPicPr>
          <p:cNvPr id="35844" name="Picture 4" descr="txp_fig"/>
          <p:cNvPicPr>
            <a:picLocks noGrp="1" noChangeAspect="1" noChangeArrowheads="1"/>
          </p:cNvPicPr>
          <p:nvPr>
            <p:ph sz="half" idx="2"/>
            <p:custDataLst>
              <p:tags r:id="rId1"/>
            </p:custDataLst>
          </p:nvPr>
        </p:nvPicPr>
        <p:blipFill>
          <a:blip r:embed="rId3"/>
          <a:srcRect b="23145"/>
          <a:stretch>
            <a:fillRect/>
          </a:stretch>
        </p:blipFill>
        <p:spPr>
          <a:xfrm>
            <a:off x="381000" y="4191000"/>
            <a:ext cx="8382000" cy="1066800"/>
          </a:xfrm>
        </p:spPr>
      </p:pic>
      <p:sp>
        <p:nvSpPr>
          <p:cNvPr id="35845" name="Text Box 5"/>
          <p:cNvSpPr txBox="1">
            <a:spLocks noChangeArrowheads="1"/>
          </p:cNvSpPr>
          <p:nvPr/>
        </p:nvSpPr>
        <p:spPr bwMode="auto">
          <a:xfrm>
            <a:off x="1889125" y="3389313"/>
            <a:ext cx="19764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Centroid as origin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</p:spPr>
        <p:txBody>
          <a:bodyPr/>
          <a:lstStyle/>
          <a:p>
            <a:r>
              <a:rPr lang="en-US" sz="3600" dirty="0" smtClean="0">
                <a:solidFill>
                  <a:srgbClr val="0D30FF"/>
                </a:solidFill>
                <a:latin typeface="Comic Sans MS" charset="0"/>
              </a:rPr>
              <a:t>MDS Summary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229600" cy="4525963"/>
          </a:xfrm>
          <a:noFill/>
        </p:spPr>
        <p:txBody>
          <a:bodyPr/>
          <a:lstStyle/>
          <a:p>
            <a:r>
              <a:rPr lang="en-US" sz="2800" dirty="0" smtClean="0"/>
              <a:t>Given </a:t>
            </a:r>
            <a:r>
              <a:rPr lang="en-US" sz="2800" dirty="0" err="1" smtClean="0"/>
              <a:t>pairwise</a:t>
            </a:r>
            <a:r>
              <a:rPr lang="en-US" sz="2800" dirty="0" smtClean="0"/>
              <a:t> </a:t>
            </a:r>
            <a:r>
              <a:rPr lang="en-US" sz="2800" dirty="0"/>
              <a:t>distances</a:t>
            </a:r>
            <a:r>
              <a:rPr lang="en-US" sz="2800" dirty="0" smtClean="0"/>
              <a:t> </a:t>
            </a:r>
            <a:r>
              <a:rPr lang="en-US" sz="2800" i="1" dirty="0" smtClean="0"/>
              <a:t>D,</a:t>
            </a:r>
            <a:r>
              <a:rPr lang="en-US" sz="2800" dirty="0" smtClean="0"/>
              <a:t> where </a:t>
            </a:r>
            <a:r>
              <a:rPr lang="en-US" sz="2800" dirty="0" err="1" smtClean="0"/>
              <a:t>D</a:t>
            </a:r>
            <a:r>
              <a:rPr lang="en-US" sz="2800" baseline="-25000" dirty="0" err="1" smtClean="0"/>
              <a:t>ij</a:t>
            </a:r>
            <a:r>
              <a:rPr lang="en-US" sz="2800" dirty="0" smtClean="0"/>
              <a:t> = d</a:t>
            </a:r>
            <a:r>
              <a:rPr lang="en-US" sz="2800" baseline="-25000" dirty="0" smtClean="0"/>
              <a:t>ij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, the squared distance between point </a:t>
            </a:r>
            <a:r>
              <a:rPr lang="en-US" sz="2800" dirty="0" err="1" smtClean="0"/>
              <a:t>i</a:t>
            </a:r>
            <a:r>
              <a:rPr lang="en-US" sz="2800" dirty="0" smtClean="0"/>
              <a:t> and </a:t>
            </a:r>
            <a:r>
              <a:rPr lang="en-US" sz="2800" dirty="0" err="1" smtClean="0"/>
              <a:t>j</a:t>
            </a:r>
            <a:endParaRPr lang="en-US" sz="2400" dirty="0" smtClean="0"/>
          </a:p>
          <a:p>
            <a:pPr lvl="1"/>
            <a:r>
              <a:rPr lang="en-US" sz="2400" dirty="0" smtClean="0"/>
              <a:t>Convert the </a:t>
            </a:r>
            <a:r>
              <a:rPr lang="en-US" sz="2400" dirty="0" err="1" smtClean="0"/>
              <a:t>pairwise</a:t>
            </a:r>
            <a:r>
              <a:rPr lang="en-US" sz="2400" dirty="0" smtClean="0"/>
              <a:t> distance matrix D (</a:t>
            </a:r>
            <a:r>
              <a:rPr lang="en-US" sz="2400" dirty="0" err="1" smtClean="0"/>
              <a:t>c.n.d</a:t>
            </a:r>
            <a:r>
              <a:rPr lang="en-US" sz="2400" dirty="0" smtClean="0"/>
              <a:t>.) into the dot product matrix B (</a:t>
            </a:r>
            <a:r>
              <a:rPr lang="en-US" sz="2400" dirty="0" err="1" smtClean="0"/>
              <a:t>p.s.d</a:t>
            </a:r>
            <a:r>
              <a:rPr lang="en-US" sz="2400" dirty="0" smtClean="0"/>
              <a:t>.)  </a:t>
            </a:r>
          </a:p>
          <a:p>
            <a:pPr lvl="2"/>
            <a:r>
              <a:rPr lang="en-US" sz="2000" dirty="0" err="1" smtClean="0"/>
              <a:t>B</a:t>
            </a:r>
            <a:r>
              <a:rPr lang="en-US" sz="2000" baseline="-25000" dirty="0" err="1" smtClean="0"/>
              <a:t>ij</a:t>
            </a:r>
            <a:r>
              <a:rPr lang="en-US" sz="2000" baseline="-25000" dirty="0" smtClean="0"/>
              <a:t> </a:t>
            </a:r>
            <a:r>
              <a:rPr lang="en-US" sz="2000" dirty="0" smtClean="0"/>
              <a:t>(a) = -.5 </a:t>
            </a:r>
            <a:r>
              <a:rPr lang="en-US" sz="2000" dirty="0" err="1" smtClean="0"/>
              <a:t>H(a</a:t>
            </a:r>
            <a:r>
              <a:rPr lang="en-US" sz="2000" dirty="0" smtClean="0"/>
              <a:t>) D </a:t>
            </a:r>
            <a:r>
              <a:rPr lang="en-US" sz="2000" dirty="0" err="1" smtClean="0"/>
              <a:t>H’(a</a:t>
            </a:r>
            <a:r>
              <a:rPr lang="en-US" sz="2000" dirty="0" smtClean="0"/>
              <a:t>), </a:t>
            </a:r>
            <a:r>
              <a:rPr lang="en-US" sz="2000" dirty="0" err="1" smtClean="0"/>
              <a:t>Hölder</a:t>
            </a:r>
            <a:r>
              <a:rPr lang="en-US" sz="2000" dirty="0" smtClean="0"/>
              <a:t> matrix </a:t>
            </a:r>
            <a:r>
              <a:rPr lang="en-US" sz="2000" dirty="0" err="1" smtClean="0"/>
              <a:t>H(a</a:t>
            </a:r>
            <a:r>
              <a:rPr lang="en-US" sz="2000" dirty="0" smtClean="0"/>
              <a:t>) = I-1a’; </a:t>
            </a:r>
          </a:p>
          <a:p>
            <a:pPr lvl="2"/>
            <a:r>
              <a:rPr lang="en-US" sz="2000" dirty="0" smtClean="0">
                <a:solidFill>
                  <a:srgbClr val="800000"/>
                </a:solidFill>
              </a:rPr>
              <a:t>a = 1</a:t>
            </a:r>
            <a:r>
              <a:rPr lang="en-US" sz="2000" baseline="-25000" dirty="0" smtClean="0">
                <a:solidFill>
                  <a:srgbClr val="800000"/>
                </a:solidFill>
              </a:rPr>
              <a:t>k</a:t>
            </a:r>
            <a:r>
              <a:rPr lang="en-US" sz="2000" dirty="0" smtClean="0"/>
              <a:t>:</a:t>
            </a:r>
            <a:r>
              <a:rPr lang="en-US" sz="2000" baseline="-25000" dirty="0" smtClean="0"/>
              <a:t>      </a:t>
            </a:r>
            <a:r>
              <a:rPr lang="en-US" sz="2000" dirty="0" err="1" smtClean="0"/>
              <a:t>B</a:t>
            </a:r>
            <a:r>
              <a:rPr lang="en-US" sz="2000" baseline="-25000" dirty="0" err="1" smtClean="0"/>
              <a:t>ij</a:t>
            </a:r>
            <a:r>
              <a:rPr lang="en-US" sz="2000" baseline="-25000" dirty="0" smtClean="0"/>
              <a:t> </a:t>
            </a:r>
            <a:r>
              <a:rPr lang="en-US" sz="2000" dirty="0" smtClean="0"/>
              <a:t>= -.5 (</a:t>
            </a:r>
            <a:r>
              <a:rPr lang="en-US" sz="2000" dirty="0" err="1" smtClean="0"/>
              <a:t>D</a:t>
            </a:r>
            <a:r>
              <a:rPr lang="en-US" altLang="zh-CN" sz="2000" baseline="-25000" dirty="0" err="1" smtClean="0"/>
              <a:t>ij</a:t>
            </a:r>
            <a:r>
              <a:rPr lang="en-US" altLang="zh-CN" sz="2000" baseline="-25000" dirty="0" smtClean="0"/>
              <a:t>  </a:t>
            </a:r>
            <a:r>
              <a:rPr lang="en-US" sz="2000" dirty="0" smtClean="0"/>
              <a:t>- </a:t>
            </a:r>
            <a:r>
              <a:rPr lang="en-US" sz="2000" dirty="0" err="1" smtClean="0"/>
              <a:t>D</a:t>
            </a:r>
            <a:r>
              <a:rPr lang="en-US" sz="2000" baseline="-25000" dirty="0" err="1" smtClean="0"/>
              <a:t>ik</a:t>
            </a:r>
            <a:r>
              <a:rPr lang="en-US" sz="2000" dirty="0" smtClean="0"/>
              <a:t> – </a:t>
            </a:r>
            <a:r>
              <a:rPr lang="en-US" sz="2000" dirty="0" err="1" smtClean="0"/>
              <a:t>D</a:t>
            </a:r>
            <a:r>
              <a:rPr lang="en-US" sz="2000" baseline="-25000" dirty="0" err="1" smtClean="0"/>
              <a:t>jk</a:t>
            </a:r>
            <a:r>
              <a:rPr lang="en-US" sz="2000" dirty="0" smtClean="0"/>
              <a:t>)</a:t>
            </a:r>
            <a:endParaRPr lang="en-US" sz="2000" baseline="-25000" dirty="0" smtClean="0"/>
          </a:p>
          <a:p>
            <a:pPr lvl="2"/>
            <a:r>
              <a:rPr lang="en-US" sz="2000" dirty="0" smtClean="0">
                <a:solidFill>
                  <a:srgbClr val="800000"/>
                </a:solidFill>
              </a:rPr>
              <a:t>a = 1/n</a:t>
            </a:r>
            <a:r>
              <a:rPr lang="en-US" sz="2000" dirty="0" smtClean="0"/>
              <a:t>: </a:t>
            </a:r>
          </a:p>
          <a:p>
            <a:pPr lvl="2"/>
            <a:endParaRPr lang="en-US" sz="2000" dirty="0" smtClean="0"/>
          </a:p>
          <a:p>
            <a:pPr lvl="2"/>
            <a:endParaRPr lang="en-US" sz="2000" dirty="0" smtClean="0"/>
          </a:p>
          <a:p>
            <a:pPr lvl="1"/>
            <a:r>
              <a:rPr lang="en-US" sz="2400" dirty="0" err="1" smtClean="0"/>
              <a:t>E</a:t>
            </a:r>
            <a:r>
              <a:rPr lang="en-US" altLang="zh-CN" sz="2400" dirty="0" err="1" smtClean="0"/>
              <a:t>igendecomposition</a:t>
            </a:r>
            <a:r>
              <a:rPr lang="en-US" altLang="zh-CN" sz="2400" dirty="0" smtClean="0"/>
              <a:t> of</a:t>
            </a:r>
            <a:r>
              <a:rPr lang="en-US" sz="2400" dirty="0" smtClean="0"/>
              <a:t> B = YY</a:t>
            </a:r>
            <a:r>
              <a:rPr lang="en-US" sz="2400" baseline="30000" dirty="0" smtClean="0"/>
              <a:t>T</a:t>
            </a:r>
          </a:p>
          <a:p>
            <a:pPr>
              <a:buFontTx/>
              <a:buNone/>
            </a:pPr>
            <a:endParaRPr lang="en-US" sz="2800" dirty="0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 rot="-3468555">
            <a:off x="6366383" y="3361062"/>
            <a:ext cx="2362200" cy="2286000"/>
            <a:chOff x="624" y="2400"/>
            <a:chExt cx="1488" cy="1440"/>
          </a:xfrm>
        </p:grpSpPr>
        <p:sp>
          <p:nvSpPr>
            <p:cNvPr id="33799" name="Oval 6"/>
            <p:cNvSpPr>
              <a:spLocks noChangeArrowheads="1"/>
            </p:cNvSpPr>
            <p:nvPr/>
          </p:nvSpPr>
          <p:spPr bwMode="auto">
            <a:xfrm>
              <a:off x="624" y="3408"/>
              <a:ext cx="96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00" name="Oval 7"/>
            <p:cNvSpPr>
              <a:spLocks noChangeArrowheads="1"/>
            </p:cNvSpPr>
            <p:nvPr/>
          </p:nvSpPr>
          <p:spPr bwMode="auto">
            <a:xfrm>
              <a:off x="912" y="2400"/>
              <a:ext cx="96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01" name="Oval 8"/>
            <p:cNvSpPr>
              <a:spLocks noChangeArrowheads="1"/>
            </p:cNvSpPr>
            <p:nvPr/>
          </p:nvSpPr>
          <p:spPr bwMode="auto">
            <a:xfrm>
              <a:off x="2016" y="2592"/>
              <a:ext cx="96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02" name="Oval 9"/>
            <p:cNvSpPr>
              <a:spLocks noChangeArrowheads="1"/>
            </p:cNvSpPr>
            <p:nvPr/>
          </p:nvSpPr>
          <p:spPr bwMode="auto">
            <a:xfrm>
              <a:off x="1824" y="3696"/>
              <a:ext cx="96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03" name="Line 10"/>
            <p:cNvSpPr>
              <a:spLocks noChangeShapeType="1"/>
            </p:cNvSpPr>
            <p:nvPr/>
          </p:nvSpPr>
          <p:spPr bwMode="auto">
            <a:xfrm flipV="1">
              <a:off x="672" y="2640"/>
              <a:ext cx="1392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04" name="Line 11"/>
            <p:cNvSpPr>
              <a:spLocks noChangeShapeType="1"/>
            </p:cNvSpPr>
            <p:nvPr/>
          </p:nvSpPr>
          <p:spPr bwMode="auto">
            <a:xfrm>
              <a:off x="960" y="2496"/>
              <a:ext cx="912" cy="1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05" name="Line 12"/>
            <p:cNvSpPr>
              <a:spLocks noChangeShapeType="1"/>
            </p:cNvSpPr>
            <p:nvPr/>
          </p:nvSpPr>
          <p:spPr bwMode="auto">
            <a:xfrm flipH="1">
              <a:off x="672" y="2496"/>
              <a:ext cx="288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06" name="Line 13"/>
            <p:cNvSpPr>
              <a:spLocks noChangeShapeType="1"/>
            </p:cNvSpPr>
            <p:nvPr/>
          </p:nvSpPr>
          <p:spPr bwMode="auto">
            <a:xfrm>
              <a:off x="960" y="2496"/>
              <a:ext cx="110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07" name="Line 14"/>
            <p:cNvSpPr>
              <a:spLocks noChangeShapeType="1"/>
            </p:cNvSpPr>
            <p:nvPr/>
          </p:nvSpPr>
          <p:spPr bwMode="auto">
            <a:xfrm>
              <a:off x="672" y="3504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08" name="Line 15"/>
            <p:cNvSpPr>
              <a:spLocks noChangeShapeType="1"/>
            </p:cNvSpPr>
            <p:nvPr/>
          </p:nvSpPr>
          <p:spPr bwMode="auto">
            <a:xfrm flipH="1">
              <a:off x="1872" y="2640"/>
              <a:ext cx="192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3798" name="Text Box 16"/>
          <p:cNvSpPr txBox="1">
            <a:spLocks noChangeArrowheads="1"/>
          </p:cNvSpPr>
          <p:nvPr/>
        </p:nvSpPr>
        <p:spPr bwMode="auto">
          <a:xfrm>
            <a:off x="2209800" y="5710664"/>
            <a:ext cx="4038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</a:pPr>
            <a:r>
              <a:rPr lang="en-US" sz="1600" dirty="0"/>
              <a:t>If we preserve the </a:t>
            </a:r>
            <a:r>
              <a:rPr lang="en-US" sz="1600" dirty="0" err="1"/>
              <a:t>pairwise</a:t>
            </a:r>
            <a:r>
              <a:rPr lang="en-US" sz="1600" dirty="0" smtClean="0"/>
              <a:t> </a:t>
            </a:r>
            <a:r>
              <a:rPr lang="en-US" sz="1600" dirty="0" smtClean="0">
                <a:solidFill>
                  <a:srgbClr val="FF0000"/>
                </a:solidFill>
              </a:rPr>
              <a:t>Euclidean</a:t>
            </a:r>
            <a:r>
              <a:rPr lang="en-US" sz="1600" dirty="0" smtClean="0"/>
              <a:t> distances </a:t>
            </a:r>
            <a:r>
              <a:rPr lang="en-US" sz="1600" dirty="0"/>
              <a:t>do we preserve the structure??</a:t>
            </a:r>
          </a:p>
          <a:p>
            <a:endParaRPr lang="en-US" sz="1600" b="1" i="1" dirty="0">
              <a:solidFill>
                <a:schemeClr val="bg1"/>
              </a:solidFill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2051642" y="4395282"/>
          <a:ext cx="4068892" cy="700228"/>
        </p:xfrm>
        <a:graphic>
          <a:graphicData uri="http://schemas.openxmlformats.org/presentationml/2006/ole">
            <p:oleObj spid="_x0000_s139266" name="Equation" r:id="rId3" imgW="2730500" imgH="4699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6"/>
          <p:cNvSpPr>
            <a:spLocks noGrp="1"/>
          </p:cNvSpPr>
          <p:nvPr>
            <p:ph type="title"/>
          </p:nvPr>
        </p:nvSpPr>
        <p:spPr>
          <a:xfrm>
            <a:off x="609600" y="304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mtClean="0">
                <a:solidFill>
                  <a:srgbClr val="0000FF"/>
                </a:solidFill>
              </a:rPr>
              <a:t>Theory of Classical MDS: a few concepts</a:t>
            </a:r>
          </a:p>
        </p:txBody>
      </p:sp>
      <p:sp>
        <p:nvSpPr>
          <p:cNvPr id="41987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581400"/>
          </a:xfrm>
        </p:spPr>
        <p:txBody>
          <a:bodyPr/>
          <a:lstStyle/>
          <a:p>
            <a:r>
              <a:rPr lang="en-US" smtClean="0"/>
              <a:t>An n-by-n matrix C is </a:t>
            </a:r>
            <a:r>
              <a:rPr lang="en-US" smtClean="0">
                <a:solidFill>
                  <a:srgbClr val="FF0000"/>
                </a:solidFill>
              </a:rPr>
              <a:t>positive semi-definite </a:t>
            </a:r>
            <a:r>
              <a:rPr lang="en-US" smtClean="0"/>
              <a:t>(</a:t>
            </a:r>
            <a:r>
              <a:rPr lang="en-US" smtClean="0">
                <a:solidFill>
                  <a:srgbClr val="FF0000"/>
                </a:solidFill>
              </a:rPr>
              <a:t>psd</a:t>
            </a:r>
            <a:r>
              <a:rPr lang="en-US" smtClean="0"/>
              <a:t>) if for all v∈R</a:t>
            </a:r>
            <a:r>
              <a:rPr lang="en-US" baseline="30000" smtClean="0"/>
              <a:t>n</a:t>
            </a:r>
            <a:r>
              <a:rPr lang="en-US" smtClean="0"/>
              <a:t>, v’Cv ≥ 0.</a:t>
            </a:r>
          </a:p>
          <a:p>
            <a:endParaRPr lang="en-US" baseline="30000" smtClean="0"/>
          </a:p>
          <a:p>
            <a:r>
              <a:rPr lang="en-US" smtClean="0"/>
              <a:t>An n-by-n matrix C is </a:t>
            </a:r>
            <a:r>
              <a:rPr lang="en-US" smtClean="0">
                <a:solidFill>
                  <a:srgbClr val="FF0000"/>
                </a:solidFill>
              </a:rPr>
              <a:t>conditionally negative deﬁnite</a:t>
            </a:r>
            <a:r>
              <a:rPr lang="en-US" smtClean="0"/>
              <a:t> (</a:t>
            </a:r>
            <a:r>
              <a:rPr lang="en-US" smtClean="0">
                <a:solidFill>
                  <a:srgbClr val="FF0000"/>
                </a:solidFill>
              </a:rPr>
              <a:t>c.n.d</a:t>
            </a:r>
            <a:r>
              <a:rPr lang="en-US" smtClean="0"/>
              <a:t>) if for all v∈R</a:t>
            </a:r>
            <a:r>
              <a:rPr lang="en-US" baseline="30000" smtClean="0"/>
              <a:t>n </a:t>
            </a:r>
            <a:r>
              <a:rPr lang="en-US" smtClean="0"/>
              <a:t>such that sum</a:t>
            </a:r>
            <a:r>
              <a:rPr lang="en-US" baseline="-25000" smtClean="0"/>
              <a:t>i</a:t>
            </a:r>
            <a:r>
              <a:rPr lang="en-US" smtClean="0"/>
              <a:t> v</a:t>
            </a:r>
            <a:r>
              <a:rPr lang="en-US" baseline="-25000" smtClean="0"/>
              <a:t>i</a:t>
            </a:r>
            <a:r>
              <a:rPr lang="en-US" smtClean="0"/>
              <a:t>=0, v’Cv ≤ 0.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  <a:latin typeface="Colonna MT"/>
                <a:cs typeface="Colonna MT"/>
              </a:rPr>
              <a:t>John Dewey</a:t>
            </a:r>
            <a:endParaRPr lang="en-US" dirty="0">
              <a:solidFill>
                <a:srgbClr val="0000FF"/>
              </a:solidFill>
              <a:latin typeface="Colonna MT"/>
              <a:cs typeface="Colonna M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en-US" dirty="0" smtClean="0">
                <a:latin typeface="Comic Sans MS"/>
                <a:cs typeface="Comic Sans MS"/>
              </a:rPr>
              <a:t>If knowledge comes from the impressions made upon us by natural objects, it is impossible to procure knowledge without the use of objects which impress the mind.</a:t>
            </a:r>
          </a:p>
          <a:p>
            <a:pPr algn="ctr">
              <a:buNone/>
            </a:pPr>
            <a:endParaRPr lang="en-US" dirty="0" smtClean="0">
              <a:latin typeface="Comic Sans MS"/>
              <a:cs typeface="Comic Sans MS"/>
            </a:endParaRPr>
          </a:p>
          <a:p>
            <a:pPr algn="ctr">
              <a:buNone/>
            </a:pPr>
            <a:r>
              <a:rPr lang="en-US" i="1" dirty="0" smtClean="0">
                <a:solidFill>
                  <a:srgbClr val="800000"/>
                </a:solidFill>
                <a:hlinkClick r:id="rId2"/>
              </a:rPr>
              <a:t>Democracy and Education: an introduction to the philosophy of education</a:t>
            </a:r>
            <a:r>
              <a:rPr lang="en-US" i="1" dirty="0" smtClean="0">
                <a:solidFill>
                  <a:srgbClr val="800000"/>
                </a:solidFill>
              </a:rPr>
              <a:t>, 1916</a:t>
            </a:r>
            <a:endParaRPr lang="zh-CN" altLang="en-US" dirty="0" smtClean="0">
              <a:solidFill>
                <a:srgbClr val="800000"/>
              </a:solidFill>
            </a:endParaRPr>
          </a:p>
          <a:p>
            <a:pPr algn="ctr">
              <a:buNone/>
            </a:pPr>
            <a:endParaRPr lang="en-US" dirty="0" smtClean="0">
              <a:solidFill>
                <a:srgbClr val="800000"/>
              </a:solidFill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6"/>
          <p:cNvSpPr>
            <a:spLocks noGrp="1"/>
          </p:cNvSpPr>
          <p:nvPr>
            <p:ph type="title"/>
          </p:nvPr>
        </p:nvSpPr>
        <p:spPr>
          <a:xfrm>
            <a:off x="609600" y="304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mtClean="0">
                <a:solidFill>
                  <a:srgbClr val="0000FF"/>
                </a:solidFill>
              </a:rPr>
              <a:t>Young-Householder-Shoenberg Lemma</a:t>
            </a:r>
          </a:p>
        </p:txBody>
      </p:sp>
      <p:sp>
        <p:nvSpPr>
          <p:cNvPr id="43011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352800"/>
          </a:xfrm>
        </p:spPr>
        <p:txBody>
          <a:bodyPr/>
          <a:lstStyle/>
          <a:p>
            <a:r>
              <a:rPr lang="en-US" smtClean="0"/>
              <a:t>Let x be a </a:t>
            </a:r>
            <a:r>
              <a:rPr lang="en-US" smtClean="0">
                <a:solidFill>
                  <a:srgbClr val="FF0000"/>
                </a:solidFill>
              </a:rPr>
              <a:t>signed distribution</a:t>
            </a:r>
            <a:r>
              <a:rPr lang="en-US" smtClean="0"/>
              <a:t>, i.e. x obeying sum</a:t>
            </a:r>
            <a:r>
              <a:rPr lang="en-US" baseline="-25000" smtClean="0"/>
              <a:t>i</a:t>
            </a:r>
            <a:r>
              <a:rPr lang="en-US" smtClean="0"/>
              <a:t> x</a:t>
            </a:r>
            <a:r>
              <a:rPr lang="en-US" baseline="-25000" smtClean="0"/>
              <a:t>i</a:t>
            </a:r>
            <a:r>
              <a:rPr lang="en-US" smtClean="0"/>
              <a:t>=1 while x</a:t>
            </a:r>
            <a:r>
              <a:rPr lang="en-US" baseline="-25000" smtClean="0"/>
              <a:t>i</a:t>
            </a:r>
            <a:r>
              <a:rPr lang="en-US" smtClean="0"/>
              <a:t> can be negative</a:t>
            </a:r>
            <a:endParaRPr lang="en-US" baseline="30000" smtClean="0"/>
          </a:p>
          <a:p>
            <a:r>
              <a:rPr lang="en-US" smtClean="0"/>
              <a:t>Householder </a:t>
            </a:r>
            <a:r>
              <a:rPr lang="en-US" smtClean="0">
                <a:solidFill>
                  <a:srgbClr val="FF0000"/>
                </a:solidFill>
              </a:rPr>
              <a:t>centering matrix</a:t>
            </a:r>
            <a:r>
              <a:rPr lang="en-US" smtClean="0"/>
              <a:t>: H(x) = I – 1x’;</a:t>
            </a:r>
          </a:p>
          <a:p>
            <a:r>
              <a:rPr lang="en-US" smtClean="0"/>
              <a:t>Define </a:t>
            </a:r>
            <a:r>
              <a:rPr lang="en-US" smtClean="0">
                <a:solidFill>
                  <a:srgbClr val="FF0000"/>
                </a:solidFill>
              </a:rPr>
              <a:t>B(x) = - 1/2 H(x) C H’(x), </a:t>
            </a:r>
            <a:r>
              <a:rPr lang="en-US" smtClean="0"/>
              <a:t>for any C</a:t>
            </a:r>
          </a:p>
          <a:p>
            <a:r>
              <a:rPr lang="en-US" smtClean="0">
                <a:solidFill>
                  <a:srgbClr val="008000"/>
                </a:solidFill>
              </a:rPr>
              <a:t>Theorem [Young/Householder, Schoenberg 1938b] </a:t>
            </a:r>
            <a:r>
              <a:rPr lang="en-US" smtClean="0"/>
              <a:t>For any signed distribution x,</a:t>
            </a:r>
          </a:p>
          <a:p>
            <a:endParaRPr lang="en-US" smtClean="0"/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2590800" y="5181600"/>
            <a:ext cx="50673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B(x) p.s.d. iff C c.n.d.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6"/>
          <p:cNvSpPr>
            <a:spLocks noGrp="1"/>
          </p:cNvSpPr>
          <p:nvPr>
            <p:ph type="title"/>
          </p:nvPr>
        </p:nvSpPr>
        <p:spPr>
          <a:xfrm>
            <a:off x="609600" y="304800"/>
            <a:ext cx="8229600" cy="1143000"/>
          </a:xfrm>
        </p:spPr>
        <p:txBody>
          <a:bodyPr/>
          <a:lstStyle/>
          <a:p>
            <a:r>
              <a:rPr lang="en-US" smtClean="0">
                <a:solidFill>
                  <a:srgbClr val="0000FF"/>
                </a:solidFill>
              </a:rPr>
              <a:t>Proof</a:t>
            </a:r>
          </a:p>
        </p:txBody>
      </p:sp>
      <p:sp>
        <p:nvSpPr>
          <p:cNvPr id="4403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95800"/>
          </a:xfrm>
        </p:spPr>
        <p:txBody>
          <a:bodyPr/>
          <a:lstStyle/>
          <a:p>
            <a:r>
              <a:rPr lang="en-US" sz="2400" smtClean="0"/>
              <a:t> “⇐”  first observe that if B(x) is p.s.d., then B(y) is also p.s.d. for any other signed distribution y, in view of the identity B(y) = H(y)B(x)H’(y), itself a consequence of H(y) = H(y)H(x). Also, for any z, z’B(x)z = −y’Cy/2, where the vector y = H’(x)z obeys sum</a:t>
            </a:r>
            <a:r>
              <a:rPr lang="en-US" sz="2400" baseline="-25000" smtClean="0"/>
              <a:t>i</a:t>
            </a:r>
            <a:r>
              <a:rPr lang="en-US" sz="2400" smtClean="0"/>
              <a:t> y</a:t>
            </a:r>
            <a:r>
              <a:rPr lang="en-US" sz="2400" baseline="-25000" smtClean="0"/>
              <a:t>i</a:t>
            </a:r>
            <a:r>
              <a:rPr lang="en-US" sz="2400" smtClean="0"/>
              <a:t> = 0 for any z, showing necessity. </a:t>
            </a:r>
          </a:p>
          <a:p>
            <a:r>
              <a:rPr lang="en-US" sz="2400" smtClean="0"/>
              <a:t> “⇒” Also, y = H’(x)y whenever sum</a:t>
            </a:r>
            <a:r>
              <a:rPr lang="en-US" sz="2400" baseline="-25000" smtClean="0"/>
              <a:t>i</a:t>
            </a:r>
            <a:r>
              <a:rPr lang="en-US" sz="2400" smtClean="0"/>
              <a:t> y</a:t>
            </a:r>
            <a:r>
              <a:rPr lang="en-US" sz="2400" baseline="-25000" smtClean="0"/>
              <a:t>i</a:t>
            </a:r>
            <a:r>
              <a:rPr lang="en-US" sz="2400" smtClean="0"/>
              <a:t> = 0, and hence y’B(x)y = −y’Cy/2, thus demonstrating sufficiency.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6"/>
          <p:cNvSpPr>
            <a:spLocks noGrp="1"/>
          </p:cNvSpPr>
          <p:nvPr>
            <p:ph type="title"/>
          </p:nvPr>
        </p:nvSpPr>
        <p:spPr>
          <a:xfrm>
            <a:off x="609600" y="304800"/>
            <a:ext cx="8229600" cy="1143000"/>
          </a:xfrm>
        </p:spPr>
        <p:txBody>
          <a:bodyPr/>
          <a:lstStyle/>
          <a:p>
            <a:r>
              <a:rPr lang="en-US" smtClean="0">
                <a:solidFill>
                  <a:srgbClr val="0000FF"/>
                </a:solidFill>
              </a:rPr>
              <a:t>Classical MDS Theorem</a:t>
            </a:r>
          </a:p>
        </p:txBody>
      </p:sp>
      <p:sp>
        <p:nvSpPr>
          <p:cNvPr id="45059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3528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Let D be </a:t>
            </a:r>
            <a:r>
              <a:rPr lang="en-US" dirty="0" err="1" smtClean="0"/>
              <a:t>n-by-n</a:t>
            </a:r>
            <a:r>
              <a:rPr lang="en-US" dirty="0" smtClean="0"/>
              <a:t> symmetric matrix. Define a zero diagonal matrix C to be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ij</a:t>
            </a:r>
            <a:r>
              <a:rPr lang="en-US" dirty="0" smtClean="0"/>
              <a:t> = </a:t>
            </a:r>
            <a:r>
              <a:rPr lang="en-US" dirty="0" err="1" smtClean="0"/>
              <a:t>D</a:t>
            </a:r>
            <a:r>
              <a:rPr lang="en-US" baseline="-25000" dirty="0" err="1" smtClean="0"/>
              <a:t>ij</a:t>
            </a:r>
            <a:r>
              <a:rPr lang="en-US" dirty="0" smtClean="0"/>
              <a:t> – 0.5 </a:t>
            </a:r>
            <a:r>
              <a:rPr lang="en-US" dirty="0" err="1" smtClean="0"/>
              <a:t>D</a:t>
            </a:r>
            <a:r>
              <a:rPr lang="en-US" baseline="-25000" dirty="0" err="1" smtClean="0"/>
              <a:t>ii</a:t>
            </a:r>
            <a:r>
              <a:rPr lang="en-US" dirty="0" smtClean="0"/>
              <a:t> – 0.5 </a:t>
            </a:r>
            <a:r>
              <a:rPr lang="en-US" dirty="0" err="1" smtClean="0"/>
              <a:t>D</a:t>
            </a:r>
            <a:r>
              <a:rPr lang="en-US" baseline="-25000" dirty="0" err="1" smtClean="0"/>
              <a:t>jj</a:t>
            </a:r>
            <a:r>
              <a:rPr lang="en-US" dirty="0" smtClean="0"/>
              <a:t>. Then we have</a:t>
            </a:r>
          </a:p>
          <a:p>
            <a:pPr lvl="1"/>
            <a:r>
              <a:rPr lang="en-US" dirty="0" err="1" smtClean="0"/>
              <a:t>B(x</a:t>
            </a:r>
            <a:r>
              <a:rPr lang="en-US" dirty="0" smtClean="0"/>
              <a:t>) := -0.5 </a:t>
            </a:r>
            <a:r>
              <a:rPr lang="en-US" dirty="0" err="1" smtClean="0"/>
              <a:t>H(x</a:t>
            </a:r>
            <a:r>
              <a:rPr lang="en-US" dirty="0" smtClean="0"/>
              <a:t>) D </a:t>
            </a:r>
            <a:r>
              <a:rPr lang="en-US" dirty="0" err="1" smtClean="0"/>
              <a:t>H’(x</a:t>
            </a:r>
            <a:r>
              <a:rPr lang="en-US" dirty="0" smtClean="0"/>
              <a:t>) = -0.5 </a:t>
            </a:r>
            <a:r>
              <a:rPr lang="en-US" dirty="0" err="1" smtClean="0"/>
              <a:t>H(x</a:t>
            </a:r>
            <a:r>
              <a:rPr lang="en-US" dirty="0" smtClean="0"/>
              <a:t>) C </a:t>
            </a:r>
            <a:r>
              <a:rPr lang="en-US" dirty="0" err="1" smtClean="0"/>
              <a:t>H’(x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C</a:t>
            </a:r>
            <a:r>
              <a:rPr lang="en-US" baseline="-25000" dirty="0" err="1" smtClean="0"/>
              <a:t>ij</a:t>
            </a:r>
            <a:r>
              <a:rPr lang="en-US" dirty="0" smtClean="0"/>
              <a:t> = </a:t>
            </a:r>
            <a:r>
              <a:rPr lang="en-US" dirty="0" err="1" smtClean="0"/>
              <a:t>B</a:t>
            </a:r>
            <a:r>
              <a:rPr lang="en-US" baseline="-25000" dirty="0" err="1" smtClean="0"/>
              <a:t>ii</a:t>
            </a:r>
            <a:r>
              <a:rPr lang="en-US" dirty="0" err="1" smtClean="0"/>
              <a:t>(x</a:t>
            </a:r>
            <a:r>
              <a:rPr lang="en-US" dirty="0" smtClean="0"/>
              <a:t>) + </a:t>
            </a:r>
            <a:r>
              <a:rPr lang="en-US" dirty="0" err="1" smtClean="0"/>
              <a:t>B</a:t>
            </a:r>
            <a:r>
              <a:rPr lang="en-US" baseline="-25000" dirty="0" err="1" smtClean="0"/>
              <a:t>jj</a:t>
            </a:r>
            <a:r>
              <a:rPr lang="en-US" dirty="0" err="1" smtClean="0"/>
              <a:t>(x</a:t>
            </a:r>
            <a:r>
              <a:rPr lang="en-US" dirty="0" smtClean="0"/>
              <a:t>) – 2B</a:t>
            </a:r>
            <a:r>
              <a:rPr lang="en-US" baseline="-25000" dirty="0" smtClean="0"/>
              <a:t>ij</a:t>
            </a:r>
            <a:r>
              <a:rPr lang="en-US" dirty="0" smtClean="0"/>
              <a:t>(x)</a:t>
            </a:r>
          </a:p>
          <a:p>
            <a:pPr lvl="1"/>
            <a:r>
              <a:rPr lang="en-US" dirty="0" smtClean="0"/>
              <a:t>D is </a:t>
            </a:r>
            <a:r>
              <a:rPr lang="en-US" dirty="0" err="1" smtClean="0"/>
              <a:t>c.n.d</a:t>
            </a:r>
            <a:r>
              <a:rPr lang="en-US" dirty="0" smtClean="0"/>
              <a:t>. </a:t>
            </a:r>
            <a:r>
              <a:rPr lang="en-US" dirty="0" err="1" smtClean="0"/>
              <a:t>iff</a:t>
            </a:r>
            <a:r>
              <a:rPr lang="en-US" dirty="0" smtClean="0"/>
              <a:t> C is </a:t>
            </a:r>
            <a:r>
              <a:rPr lang="en-US" dirty="0" err="1" smtClean="0"/>
              <a:t>c.n.d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If </a:t>
            </a:r>
            <a:r>
              <a:rPr lang="en-US" dirty="0" smtClean="0">
                <a:solidFill>
                  <a:srgbClr val="FF0000"/>
                </a:solidFill>
              </a:rPr>
              <a:t>C is </a:t>
            </a:r>
            <a:r>
              <a:rPr lang="en-US" dirty="0" err="1" smtClean="0">
                <a:solidFill>
                  <a:srgbClr val="FF0000"/>
                </a:solidFill>
              </a:rPr>
              <a:t>c.n.d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  <a:r>
              <a:rPr lang="en-US" dirty="0" smtClean="0"/>
              <a:t>, then C is </a:t>
            </a:r>
            <a:r>
              <a:rPr lang="en-US" dirty="0" err="1" smtClean="0"/>
              <a:t>isometrically</a:t>
            </a:r>
            <a:r>
              <a:rPr lang="en-US" dirty="0" smtClean="0"/>
              <a:t> embeddable, i.e.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ij</a:t>
            </a:r>
            <a:r>
              <a:rPr lang="en-US" dirty="0" smtClean="0"/>
              <a:t> = </a:t>
            </a:r>
            <a:r>
              <a:rPr lang="en-US" dirty="0" err="1" smtClean="0"/>
              <a:t>sum</a:t>
            </a:r>
            <a:r>
              <a:rPr lang="en-US" baseline="-25000" dirty="0" err="1" smtClean="0"/>
              <a:t>k</a:t>
            </a:r>
            <a:r>
              <a:rPr lang="en-US" dirty="0" err="1" smtClean="0"/>
              <a:t>(Y</a:t>
            </a:r>
            <a:r>
              <a:rPr lang="en-US" baseline="-25000" dirty="0" err="1" smtClean="0"/>
              <a:t>ik</a:t>
            </a:r>
            <a:r>
              <a:rPr lang="en-US" dirty="0" smtClean="0"/>
              <a:t>- Y</a:t>
            </a:r>
            <a:r>
              <a:rPr lang="en-US" baseline="-25000" dirty="0" smtClean="0"/>
              <a:t>jk</a:t>
            </a:r>
            <a:r>
              <a:rPr lang="en-US" dirty="0" smtClean="0"/>
              <a:t>)</a:t>
            </a:r>
            <a:r>
              <a:rPr lang="en-US" baseline="30000" dirty="0" smtClean="0"/>
              <a:t>2</a:t>
            </a:r>
            <a:r>
              <a:rPr lang="en-US" dirty="0" smtClean="0"/>
              <a:t> where </a:t>
            </a:r>
          </a:p>
        </p:txBody>
      </p:sp>
      <p:sp>
        <p:nvSpPr>
          <p:cNvPr id="45060" name="TextBox 7"/>
          <p:cNvSpPr txBox="1">
            <a:spLocks noChangeArrowheads="1"/>
          </p:cNvSpPr>
          <p:nvPr/>
        </p:nvSpPr>
        <p:spPr bwMode="auto">
          <a:xfrm>
            <a:off x="838200" y="5499100"/>
            <a:ext cx="79629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Y= U Λ</a:t>
            </a:r>
            <a:r>
              <a:rPr lang="en-US" sz="3200" baseline="30000" dirty="0">
                <a:solidFill>
                  <a:srgbClr val="FF0000"/>
                </a:solidFill>
              </a:rPr>
              <a:t>1/2</a:t>
            </a:r>
            <a:r>
              <a:rPr lang="en-US" sz="3200" dirty="0">
                <a:solidFill>
                  <a:srgbClr val="FF0000"/>
                </a:solidFill>
              </a:rPr>
              <a:t>, with </a:t>
            </a:r>
            <a:r>
              <a:rPr lang="en-US" sz="3200" dirty="0" err="1">
                <a:solidFill>
                  <a:srgbClr val="FF0000"/>
                </a:solidFill>
              </a:rPr>
              <a:t>eigendecomp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B(x</a:t>
            </a:r>
            <a:r>
              <a:rPr lang="en-US" sz="3200" dirty="0">
                <a:solidFill>
                  <a:srgbClr val="FF0000"/>
                </a:solidFill>
              </a:rPr>
              <a:t>) =U </a:t>
            </a:r>
            <a:r>
              <a:rPr lang="en-US" sz="3200" dirty="0" err="1">
                <a:solidFill>
                  <a:srgbClr val="FF0000"/>
                </a:solidFill>
              </a:rPr>
              <a:t>Λ</a:t>
            </a:r>
            <a:r>
              <a:rPr lang="en-US" sz="3200" dirty="0">
                <a:solidFill>
                  <a:srgbClr val="FF0000"/>
                </a:solidFill>
              </a:rPr>
              <a:t> U’ </a:t>
            </a:r>
            <a:endParaRPr lang="en-US" sz="3200" baseline="30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6"/>
          <p:cNvSpPr>
            <a:spLocks noGrp="1"/>
          </p:cNvSpPr>
          <p:nvPr>
            <p:ph type="title"/>
          </p:nvPr>
        </p:nvSpPr>
        <p:spPr>
          <a:xfrm>
            <a:off x="304800" y="304800"/>
            <a:ext cx="8229600" cy="1143000"/>
          </a:xfrm>
        </p:spPr>
        <p:txBody>
          <a:bodyPr/>
          <a:lstStyle/>
          <a:p>
            <a:r>
              <a:rPr lang="en-US" smtClean="0">
                <a:solidFill>
                  <a:srgbClr val="0000FF"/>
                </a:solidFill>
              </a:rPr>
              <a:t>Proof</a:t>
            </a:r>
          </a:p>
        </p:txBody>
      </p:sp>
      <p:sp>
        <p:nvSpPr>
          <p:cNvPr id="46083" name="Content Placeholder 4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05400"/>
          </a:xfrm>
        </p:spPr>
        <p:txBody>
          <a:bodyPr/>
          <a:lstStyle/>
          <a:p>
            <a:r>
              <a:rPr lang="en-US" smtClean="0"/>
              <a:t>the first identity in follows from H(x)1 = 0; </a:t>
            </a:r>
          </a:p>
          <a:p>
            <a:r>
              <a:rPr lang="en-US" smtClean="0"/>
              <a:t>the second one from B</a:t>
            </a:r>
            <a:r>
              <a:rPr lang="en-US" baseline="-25000" smtClean="0"/>
              <a:t>ii</a:t>
            </a:r>
            <a:r>
              <a:rPr lang="en-US" smtClean="0"/>
              <a:t>(x) + B</a:t>
            </a:r>
            <a:r>
              <a:rPr lang="en-US" baseline="-25000" smtClean="0"/>
              <a:t>jj</a:t>
            </a:r>
            <a:r>
              <a:rPr lang="en-US" smtClean="0"/>
              <a:t>(x) − 2B</a:t>
            </a:r>
            <a:r>
              <a:rPr lang="en-US" baseline="-25000" smtClean="0"/>
              <a:t>ij</a:t>
            </a:r>
            <a:r>
              <a:rPr lang="en-US" smtClean="0"/>
              <a:t>(x) = C</a:t>
            </a:r>
            <a:r>
              <a:rPr lang="en-US" baseline="-25000" smtClean="0"/>
              <a:t>ij</a:t>
            </a:r>
            <a:r>
              <a:rPr lang="en-US" smtClean="0"/>
              <a:t> − 0.5C</a:t>
            </a:r>
            <a:r>
              <a:rPr lang="en-US" baseline="-25000" smtClean="0"/>
              <a:t>ii</a:t>
            </a:r>
            <a:r>
              <a:rPr lang="en-US" smtClean="0"/>
              <a:t> − 0.5C</a:t>
            </a:r>
            <a:r>
              <a:rPr lang="en-US" baseline="-25000" smtClean="0"/>
              <a:t>jj</a:t>
            </a:r>
            <a:r>
              <a:rPr lang="en-US" smtClean="0"/>
              <a:t>, itself a consequence of the definition B</a:t>
            </a:r>
            <a:r>
              <a:rPr lang="en-US" baseline="-25000" smtClean="0"/>
              <a:t>ij</a:t>
            </a:r>
            <a:r>
              <a:rPr lang="en-US" smtClean="0"/>
              <a:t>(x) = −0.5C</a:t>
            </a:r>
            <a:r>
              <a:rPr lang="en-US" baseline="-25000" smtClean="0"/>
              <a:t>ij</a:t>
            </a:r>
            <a:r>
              <a:rPr lang="en-US" smtClean="0"/>
              <a:t> + γ</a:t>
            </a:r>
            <a:r>
              <a:rPr lang="en-US" baseline="-25000" smtClean="0"/>
              <a:t>i</a:t>
            </a:r>
            <a:r>
              <a:rPr lang="en-US" smtClean="0"/>
              <a:t> + γ</a:t>
            </a:r>
            <a:r>
              <a:rPr lang="en-US" baseline="-25000" smtClean="0"/>
              <a:t>j</a:t>
            </a:r>
            <a:r>
              <a:rPr lang="en-US" smtClean="0"/>
              <a:t> for some vector γ; </a:t>
            </a:r>
          </a:p>
          <a:p>
            <a:r>
              <a:rPr lang="en-US" smtClean="0"/>
              <a:t>the next assertion follows from u’Du = u’Cu whenever sum</a:t>
            </a:r>
            <a:r>
              <a:rPr lang="en-US" baseline="-25000" smtClean="0"/>
              <a:t>i</a:t>
            </a:r>
            <a:r>
              <a:rPr lang="en-US" smtClean="0"/>
              <a:t> u</a:t>
            </a:r>
            <a:r>
              <a:rPr lang="en-US" baseline="-25000" smtClean="0"/>
              <a:t>i</a:t>
            </a:r>
            <a:r>
              <a:rPr lang="en-US" smtClean="0"/>
              <a:t> = 0; </a:t>
            </a:r>
          </a:p>
          <a:p>
            <a:r>
              <a:rPr lang="en-US" smtClean="0"/>
              <a:t>the last one can be shown to amount to the second identity by direct substitution.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6"/>
          <p:cNvSpPr>
            <a:spLocks noGrp="1"/>
          </p:cNvSpPr>
          <p:nvPr>
            <p:ph type="title"/>
          </p:nvPr>
        </p:nvSpPr>
        <p:spPr>
          <a:xfrm>
            <a:off x="609600" y="304800"/>
            <a:ext cx="8229600" cy="1143000"/>
          </a:xfrm>
        </p:spPr>
        <p:txBody>
          <a:bodyPr/>
          <a:lstStyle/>
          <a:p>
            <a:r>
              <a:rPr lang="en-US" smtClean="0">
                <a:solidFill>
                  <a:srgbClr val="0000FF"/>
                </a:solidFill>
              </a:rPr>
              <a:t>Remarks</a:t>
            </a:r>
          </a:p>
        </p:txBody>
      </p:sp>
      <p:sp>
        <p:nvSpPr>
          <p:cNvPr id="47107" name="Content Placeholder 4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05400"/>
          </a:xfrm>
        </p:spPr>
        <p:txBody>
          <a:bodyPr/>
          <a:lstStyle/>
          <a:p>
            <a:r>
              <a:rPr lang="en-US" dirty="0" smtClean="0"/>
              <a:t>P.S.D. </a:t>
            </a:r>
            <a:r>
              <a:rPr lang="en-US" dirty="0" err="1" smtClean="0"/>
              <a:t>B(x</a:t>
            </a:r>
            <a:r>
              <a:rPr lang="en-US" dirty="0" smtClean="0"/>
              <a:t>) (or </a:t>
            </a:r>
            <a:r>
              <a:rPr lang="en-US" dirty="0" err="1" smtClean="0"/>
              <a:t>c.n.d</a:t>
            </a:r>
            <a:r>
              <a:rPr lang="en-US" dirty="0" smtClean="0"/>
              <a:t>. C) defines a unique squared Euclidean distance D, which satisfies:</a:t>
            </a:r>
          </a:p>
          <a:p>
            <a:endParaRPr lang="en-US" dirty="0" smtClean="0"/>
          </a:p>
          <a:p>
            <a:r>
              <a:rPr lang="en-US" dirty="0" err="1" smtClean="0"/>
              <a:t>B</a:t>
            </a:r>
            <a:r>
              <a:rPr lang="en-US" baseline="-25000" dirty="0" err="1" smtClean="0"/>
              <a:t>ij</a:t>
            </a:r>
            <a:r>
              <a:rPr lang="en-US" dirty="0" err="1" smtClean="0"/>
              <a:t>(x</a:t>
            </a:r>
            <a:r>
              <a:rPr lang="en-US" dirty="0" smtClean="0"/>
              <a:t>) = - 0.5 (</a:t>
            </a:r>
            <a:r>
              <a:rPr lang="en-US" dirty="0" err="1" smtClean="0"/>
              <a:t>D</a:t>
            </a:r>
            <a:r>
              <a:rPr lang="en-US" baseline="-25000" dirty="0" err="1" smtClean="0"/>
              <a:t>ij</a:t>
            </a:r>
            <a:r>
              <a:rPr lang="en-US" dirty="0" smtClean="0"/>
              <a:t> – </a:t>
            </a:r>
            <a:r>
              <a:rPr lang="en-US" dirty="0" err="1" smtClean="0"/>
              <a:t>D</a:t>
            </a:r>
            <a:r>
              <a:rPr lang="en-US" baseline="-25000" dirty="0" err="1" smtClean="0"/>
              <a:t>ik</a:t>
            </a:r>
            <a:r>
              <a:rPr lang="en-US" dirty="0" smtClean="0"/>
              <a:t> – </a:t>
            </a:r>
            <a:r>
              <a:rPr lang="en-US" dirty="0" err="1" smtClean="0"/>
              <a:t>D</a:t>
            </a:r>
            <a:r>
              <a:rPr lang="en-US" baseline="-25000" dirty="0" err="1" smtClean="0"/>
              <a:t>jk</a:t>
            </a:r>
            <a:r>
              <a:rPr lang="en-US" dirty="0" smtClean="0"/>
              <a:t>), with freedom </a:t>
            </a:r>
            <a:r>
              <a:rPr lang="en-US" dirty="0" err="1" smtClean="0"/>
              <a:t>x</a:t>
            </a:r>
            <a:r>
              <a:rPr lang="en-US" dirty="0" smtClean="0"/>
              <a:t> to choose center</a:t>
            </a:r>
          </a:p>
          <a:p>
            <a:endParaRPr lang="en-US" dirty="0" smtClean="0"/>
          </a:p>
          <a:p>
            <a:r>
              <a:rPr lang="en-US" dirty="0" smtClean="0"/>
              <a:t>B = Y Y’, the scalar product matrix of </a:t>
            </a:r>
            <a:r>
              <a:rPr lang="en-US" dirty="0" err="1" smtClean="0"/>
              <a:t>n-by-d</a:t>
            </a:r>
            <a:r>
              <a:rPr lang="en-US" dirty="0" smtClean="0"/>
              <a:t> Euclidean coordinate matrix 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6"/>
          <p:cNvSpPr>
            <a:spLocks noGrp="1"/>
          </p:cNvSpPr>
          <p:nvPr>
            <p:ph type="title"/>
          </p:nvPr>
        </p:nvSpPr>
        <p:spPr>
          <a:xfrm>
            <a:off x="609600" y="304800"/>
            <a:ext cx="8229600" cy="1143000"/>
          </a:xfrm>
        </p:spPr>
        <p:txBody>
          <a:bodyPr/>
          <a:lstStyle/>
          <a:p>
            <a:r>
              <a:rPr lang="en-US" smtClean="0">
                <a:solidFill>
                  <a:srgbClr val="0000FF"/>
                </a:solidFill>
              </a:rPr>
              <a:t>Gaussian Kernels</a:t>
            </a:r>
          </a:p>
        </p:txBody>
      </p:sp>
      <p:sp>
        <p:nvSpPr>
          <p:cNvPr id="48131" name="Content Placeholder 4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05400"/>
          </a:xfrm>
        </p:spPr>
        <p:txBody>
          <a:bodyPr/>
          <a:lstStyle/>
          <a:p>
            <a:r>
              <a:rPr lang="en-US" smtClean="0">
                <a:solidFill>
                  <a:srgbClr val="008000"/>
                </a:solidFill>
              </a:rPr>
              <a:t>Theorem</a:t>
            </a:r>
            <a:r>
              <a:rPr lang="en-US" smtClean="0"/>
              <a:t>. Let D</a:t>
            </a:r>
            <a:r>
              <a:rPr lang="en-US" baseline="-25000" smtClean="0"/>
              <a:t>ij</a:t>
            </a:r>
            <a:r>
              <a:rPr lang="en-US" smtClean="0"/>
              <a:t> be a squared Euclidean distance. Then for any λ≥0, B</a:t>
            </a:r>
            <a:r>
              <a:rPr lang="en-US" baseline="-25000" smtClean="0"/>
              <a:t>ij</a:t>
            </a:r>
            <a:r>
              <a:rPr lang="en-US" smtClean="0"/>
              <a:t>(λ)=exp(-λD</a:t>
            </a:r>
            <a:r>
              <a:rPr lang="en-US" baseline="-25000" smtClean="0"/>
              <a:t>ij</a:t>
            </a:r>
            <a:r>
              <a:rPr lang="en-US" smtClean="0"/>
              <a:t>) is p.s.d., and C</a:t>
            </a:r>
            <a:r>
              <a:rPr lang="en-US" baseline="-25000" smtClean="0"/>
              <a:t>ij</a:t>
            </a:r>
            <a:r>
              <a:rPr lang="en-US" smtClean="0"/>
              <a:t>(λ) = 1 – exp(-λ D</a:t>
            </a:r>
            <a:r>
              <a:rPr lang="en-US" baseline="-25000" smtClean="0"/>
              <a:t>ij</a:t>
            </a:r>
            <a:r>
              <a:rPr lang="en-US" smtClean="0"/>
              <a:t>) is a squared Euclidean distance (c.n.d. with zero diagonal).</a:t>
            </a:r>
          </a:p>
          <a:p>
            <a:endParaRPr lang="en-US" smtClean="0"/>
          </a:p>
          <a:p>
            <a:r>
              <a:rPr lang="en-US" smtClean="0"/>
              <a:t>So Gaussian kernels are p.s.d. and 1 – gaussian kernel is a squared Euclidean distance.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Title 6"/>
          <p:cNvSpPr>
            <a:spLocks noGrp="1"/>
          </p:cNvSpPr>
          <p:nvPr>
            <p:ph type="title"/>
          </p:nvPr>
        </p:nvSpPr>
        <p:spPr>
          <a:xfrm>
            <a:off x="609600" y="304800"/>
            <a:ext cx="8229600" cy="1143000"/>
          </a:xfrm>
        </p:spPr>
        <p:txBody>
          <a:bodyPr/>
          <a:lstStyle/>
          <a:p>
            <a:r>
              <a:rPr lang="en-US" smtClean="0">
                <a:solidFill>
                  <a:srgbClr val="0000FF"/>
                </a:solidFill>
              </a:rPr>
              <a:t>Schoenberg Transform</a:t>
            </a:r>
          </a:p>
        </p:txBody>
      </p:sp>
      <p:sp>
        <p:nvSpPr>
          <p:cNvPr id="49157" name="Content Placeholder 4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05400"/>
          </a:xfrm>
        </p:spPr>
        <p:txBody>
          <a:bodyPr/>
          <a:lstStyle/>
          <a:p>
            <a:r>
              <a:rPr lang="en-US" smtClean="0"/>
              <a:t>A Schoenberg transformation is a function φ(D) from R+ to R+ of the form (Schoenberg 1938a)</a:t>
            </a:r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where g(λ)dλ is a non-negative measure on [0, ∞) such that              </a:t>
            </a:r>
          </a:p>
          <a:p>
            <a:endParaRPr lang="en-US" smtClean="0"/>
          </a:p>
        </p:txBody>
      </p:sp>
      <p:graphicFrame>
        <p:nvGraphicFramePr>
          <p:cNvPr id="49154" name="Object 2"/>
          <p:cNvGraphicFramePr>
            <a:graphicFrameLocks noChangeAspect="1"/>
          </p:cNvGraphicFramePr>
          <p:nvPr/>
        </p:nvGraphicFramePr>
        <p:xfrm>
          <a:off x="2819400" y="2971800"/>
          <a:ext cx="4322763" cy="990600"/>
        </p:xfrm>
        <a:graphic>
          <a:graphicData uri="http://schemas.openxmlformats.org/presentationml/2006/ole">
            <p:oleObj spid="_x0000_s314370" name="Equation" r:id="rId3" imgW="1828800" imgH="419100" progId="Equation.3">
              <p:embed/>
            </p:oleObj>
          </a:graphicData>
        </a:graphic>
      </p:graphicFrame>
      <p:graphicFrame>
        <p:nvGraphicFramePr>
          <p:cNvPr id="49155" name="Object 3"/>
          <p:cNvGraphicFramePr>
            <a:graphicFrameLocks noChangeAspect="1"/>
          </p:cNvGraphicFramePr>
          <p:nvPr/>
        </p:nvGraphicFramePr>
        <p:xfrm>
          <a:off x="3200400" y="5154613"/>
          <a:ext cx="2590800" cy="1169987"/>
        </p:xfrm>
        <a:graphic>
          <a:graphicData uri="http://schemas.openxmlformats.org/presentationml/2006/ole">
            <p:oleObj spid="_x0000_s314371" name="Equation" r:id="rId4" imgW="927100" imgH="419100" progId="Equation.3">
              <p:embed/>
            </p:oleObj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Title 6"/>
          <p:cNvSpPr>
            <a:spLocks noGrp="1"/>
          </p:cNvSpPr>
          <p:nvPr>
            <p:ph type="title"/>
          </p:nvPr>
        </p:nvSpPr>
        <p:spPr>
          <a:xfrm>
            <a:off x="609600" y="304800"/>
            <a:ext cx="8229600" cy="1143000"/>
          </a:xfrm>
        </p:spPr>
        <p:txBody>
          <a:bodyPr/>
          <a:lstStyle/>
          <a:p>
            <a:r>
              <a:rPr lang="en-US" smtClean="0">
                <a:solidFill>
                  <a:srgbClr val="0000FF"/>
                </a:solidFill>
              </a:rPr>
              <a:t>Schoenberg Theorem [1938a]</a:t>
            </a:r>
          </a:p>
        </p:txBody>
      </p:sp>
      <p:sp>
        <p:nvSpPr>
          <p:cNvPr id="50180" name="Content Placeholder 4"/>
          <p:cNvSpPr>
            <a:spLocks noGrp="1"/>
          </p:cNvSpPr>
          <p:nvPr>
            <p:ph idx="1"/>
          </p:nvPr>
        </p:nvSpPr>
        <p:spPr>
          <a:xfrm>
            <a:off x="304800" y="1371600"/>
            <a:ext cx="8382000" cy="5105400"/>
          </a:xfrm>
        </p:spPr>
        <p:txBody>
          <a:bodyPr/>
          <a:lstStyle/>
          <a:p>
            <a:pPr algn="just"/>
            <a:r>
              <a:rPr lang="en-US" dirty="0" smtClean="0"/>
              <a:t>Let D be a </a:t>
            </a:r>
            <a:r>
              <a:rPr lang="en-US" dirty="0" err="1" smtClean="0"/>
              <a:t>n</a:t>
            </a:r>
            <a:r>
              <a:rPr lang="en-US" dirty="0" smtClean="0"/>
              <a:t> </a:t>
            </a:r>
            <a:r>
              <a:rPr lang="en-US" dirty="0" err="1" smtClean="0"/>
              <a:t>x</a:t>
            </a:r>
            <a:r>
              <a:rPr lang="en-US" dirty="0" smtClean="0"/>
              <a:t> </a:t>
            </a:r>
            <a:r>
              <a:rPr lang="en-US" dirty="0" err="1" smtClean="0"/>
              <a:t>n</a:t>
            </a:r>
            <a:r>
              <a:rPr lang="en-US" dirty="0" smtClean="0"/>
              <a:t> matrix of squared Euclidean distances. Define the components of the </a:t>
            </a:r>
            <a:r>
              <a:rPr lang="en-US" dirty="0" err="1" smtClean="0"/>
              <a:t>n</a:t>
            </a:r>
            <a:r>
              <a:rPr lang="en-US" dirty="0" smtClean="0"/>
              <a:t> </a:t>
            </a:r>
            <a:r>
              <a:rPr lang="en-US" dirty="0" err="1" smtClean="0"/>
              <a:t>x</a:t>
            </a:r>
            <a:r>
              <a:rPr lang="en-US" dirty="0" smtClean="0"/>
              <a:t> </a:t>
            </a:r>
            <a:r>
              <a:rPr lang="en-US" dirty="0" err="1" smtClean="0"/>
              <a:t>n</a:t>
            </a:r>
            <a:r>
              <a:rPr lang="en-US" dirty="0" smtClean="0"/>
              <a:t> matrix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ij</a:t>
            </a:r>
            <a:r>
              <a:rPr lang="en-US" dirty="0" smtClean="0"/>
              <a:t> as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ij</a:t>
            </a:r>
            <a:r>
              <a:rPr lang="en-US" dirty="0" smtClean="0"/>
              <a:t> = </a:t>
            </a:r>
            <a:r>
              <a:rPr lang="en-US" dirty="0" err="1" smtClean="0"/>
              <a:t>φ(Dij</a:t>
            </a:r>
            <a:r>
              <a:rPr lang="en-US" dirty="0" smtClean="0"/>
              <a:t>). Then C is a squared Euclidean distance </a:t>
            </a:r>
            <a:r>
              <a:rPr lang="en-US" dirty="0" err="1" smtClean="0"/>
              <a:t>iff</a:t>
            </a:r>
            <a:r>
              <a:rPr lang="en-US" dirty="0" smtClean="0"/>
              <a:t> </a:t>
            </a:r>
            <a:r>
              <a:rPr lang="en-US" dirty="0" err="1" smtClean="0"/>
              <a:t>φ</a:t>
            </a:r>
            <a:r>
              <a:rPr lang="en-US" dirty="0" smtClean="0"/>
              <a:t> is the Schoenberg Transformation,</a:t>
            </a:r>
          </a:p>
        </p:txBody>
      </p:sp>
      <p:graphicFrame>
        <p:nvGraphicFramePr>
          <p:cNvPr id="50178" name="Object 2"/>
          <p:cNvGraphicFramePr>
            <a:graphicFrameLocks noChangeAspect="1"/>
          </p:cNvGraphicFramePr>
          <p:nvPr/>
        </p:nvGraphicFramePr>
        <p:xfrm>
          <a:off x="2057400" y="4343400"/>
          <a:ext cx="5319713" cy="1219200"/>
        </p:xfrm>
        <a:graphic>
          <a:graphicData uri="http://schemas.openxmlformats.org/presentationml/2006/ole">
            <p:oleObj spid="_x0000_s315394" name="Equation" r:id="rId3" imgW="1828800" imgH="419100" progId="Equation.3">
              <p:embed/>
            </p:oleObj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</p:spPr>
        <p:txBody>
          <a:bodyPr/>
          <a:lstStyle/>
          <a:p>
            <a:r>
              <a:rPr lang="en-US" sz="4000" dirty="0" smtClean="0">
                <a:solidFill>
                  <a:srgbClr val="0D30FF"/>
                </a:solidFill>
                <a:latin typeface="Comic Sans MS" charset="0"/>
              </a:rPr>
              <a:t>Extension I: </a:t>
            </a:r>
            <a:r>
              <a:rPr lang="en-US" sz="4000" dirty="0" err="1" smtClean="0">
                <a:solidFill>
                  <a:srgbClr val="0D30FF"/>
                </a:solidFill>
                <a:latin typeface="Comic Sans MS" charset="0"/>
              </a:rPr>
              <a:t>Nonmetric</a:t>
            </a:r>
            <a:r>
              <a:rPr lang="en-US" sz="4000" dirty="0" smtClean="0">
                <a:solidFill>
                  <a:srgbClr val="0D30FF"/>
                </a:solidFill>
                <a:latin typeface="Comic Sans MS" charset="0"/>
              </a:rPr>
              <a:t> MDS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noFill/>
        </p:spPr>
        <p:txBody>
          <a:bodyPr/>
          <a:lstStyle/>
          <a:p>
            <a:r>
              <a:rPr lang="en-US" sz="2000" dirty="0"/>
              <a:t>Instead of </a:t>
            </a:r>
            <a:r>
              <a:rPr lang="en-US" sz="2000" dirty="0" err="1"/>
              <a:t>pairwise</a:t>
            </a:r>
            <a:r>
              <a:rPr lang="en-US" sz="2000" dirty="0"/>
              <a:t> distances we can use </a:t>
            </a:r>
            <a:r>
              <a:rPr lang="en-US" sz="2000" dirty="0" err="1"/>
              <a:t>paiwise</a:t>
            </a:r>
            <a:r>
              <a:rPr lang="en-US" sz="2000" dirty="0"/>
              <a:t> “dissimilarities”.</a:t>
            </a:r>
          </a:p>
          <a:p>
            <a:r>
              <a:rPr lang="en-US" sz="2000" dirty="0"/>
              <a:t>When the distances are Euclidean MDS is equivalent to PCA.</a:t>
            </a:r>
          </a:p>
          <a:p>
            <a:r>
              <a:rPr lang="en-US" sz="2000" dirty="0" err="1"/>
              <a:t>Eg</a:t>
            </a:r>
            <a:r>
              <a:rPr lang="en-US" sz="2000" dirty="0"/>
              <a:t>. Face recognition, wine tasting</a:t>
            </a:r>
          </a:p>
          <a:p>
            <a:r>
              <a:rPr lang="en-US" sz="2000" dirty="0"/>
              <a:t>Can get the significant cognitive dimensions.</a:t>
            </a:r>
          </a:p>
        </p:txBody>
      </p:sp>
      <p:pic>
        <p:nvPicPr>
          <p:cNvPr id="51204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 l="7758" t="6773" r="8849"/>
          <a:stretch>
            <a:fillRect/>
          </a:stretch>
        </p:blipFill>
        <p:spPr>
          <a:xfrm>
            <a:off x="4343400" y="1828800"/>
            <a:ext cx="4495800" cy="431641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6"/>
          <p:cNvSpPr>
            <a:spLocks noGrp="1"/>
          </p:cNvSpPr>
          <p:nvPr>
            <p:ph type="title"/>
          </p:nvPr>
        </p:nvSpPr>
        <p:spPr>
          <a:xfrm>
            <a:off x="609600" y="457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Extension II: MDS with missing values</a:t>
            </a:r>
            <a:br>
              <a:rPr lang="en-US" dirty="0" smtClean="0">
                <a:solidFill>
                  <a:srgbClr val="0000FF"/>
                </a:solidFill>
              </a:rPr>
            </a:br>
            <a:r>
              <a:rPr lang="en-US" dirty="0" smtClean="0">
                <a:solidFill>
                  <a:srgbClr val="0000FF"/>
                </a:solidFill>
              </a:rPr>
              <a:t>(Graph Realization Problem)</a:t>
            </a:r>
          </a:p>
        </p:txBody>
      </p:sp>
      <p:pic>
        <p:nvPicPr>
          <p:cNvPr id="36867" name="Content Placeholder 5" descr="yyye01.png"/>
          <p:cNvPicPr>
            <a:picLocks noGrp="1" noChangeAspect="1"/>
          </p:cNvPicPr>
          <p:nvPr>
            <p:ph idx="1"/>
          </p:nvPr>
        </p:nvPicPr>
        <p:blipFill>
          <a:blip r:embed="rId2"/>
          <a:srcRect t="-19690" b="-19690"/>
          <a:stretch>
            <a:fillRect/>
          </a:stretch>
        </p:blipFill>
        <p:spPr>
          <a:xfrm>
            <a:off x="457200" y="1600200"/>
            <a:ext cx="8229600" cy="4572000"/>
          </a:xfrm>
        </p:spPr>
      </p:pic>
      <p:sp>
        <p:nvSpPr>
          <p:cNvPr id="36868" name="TextBox 8"/>
          <p:cNvSpPr txBox="1">
            <a:spLocks noChangeArrowheads="1"/>
          </p:cNvSpPr>
          <p:nvPr/>
        </p:nvSpPr>
        <p:spPr bwMode="auto">
          <a:xfrm>
            <a:off x="2356399" y="5525869"/>
            <a:ext cx="554115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Classical MDS </a:t>
            </a:r>
            <a:r>
              <a:rPr lang="en-US" dirty="0" smtClean="0"/>
              <a:t>(complete graph with squared distance </a:t>
            </a:r>
            <a:r>
              <a:rPr lang="en-US" dirty="0" err="1" smtClean="0"/>
              <a:t>d</a:t>
            </a:r>
            <a:r>
              <a:rPr lang="en-US" baseline="-25000" dirty="0" err="1" smtClean="0"/>
              <a:t>ij</a:t>
            </a:r>
            <a:r>
              <a:rPr lang="en-US" dirty="0" smtClean="0"/>
              <a:t>):</a:t>
            </a:r>
          </a:p>
          <a:p>
            <a:r>
              <a:rPr lang="en-US" dirty="0" smtClean="0"/>
              <a:t>   </a:t>
            </a:r>
            <a:r>
              <a:rPr lang="en-US" dirty="0" smtClean="0">
                <a:solidFill>
                  <a:srgbClr val="800000"/>
                </a:solidFill>
              </a:rPr>
              <a:t>Young</a:t>
            </a:r>
            <a:r>
              <a:rPr lang="en-US" dirty="0">
                <a:solidFill>
                  <a:srgbClr val="800000"/>
                </a:solidFill>
              </a:rPr>
              <a:t>/Householder 1938, </a:t>
            </a:r>
            <a:r>
              <a:rPr lang="en-US" dirty="0" err="1">
                <a:solidFill>
                  <a:srgbClr val="800000"/>
                </a:solidFill>
              </a:rPr>
              <a:t>Shoenberg</a:t>
            </a:r>
            <a:r>
              <a:rPr lang="en-US" dirty="0">
                <a:solidFill>
                  <a:srgbClr val="800000"/>
                </a:solidFill>
              </a:rPr>
              <a:t> 1938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594360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Comic Sans MS Bold"/>
                <a:ea typeface="华文楷体" charset="-122"/>
                <a:cs typeface="Comic Sans MS Bold"/>
              </a:rPr>
              <a:t>Statistics has been the most successful</a:t>
            </a:r>
            <a:br>
              <a:rPr lang="en-US" altLang="zh-CN" dirty="0" smtClean="0">
                <a:solidFill>
                  <a:srgbClr val="000000"/>
                </a:solidFill>
                <a:latin typeface="Comic Sans MS Bold"/>
                <a:ea typeface="华文楷体" charset="-122"/>
                <a:cs typeface="Comic Sans MS Bold"/>
              </a:rPr>
            </a:br>
            <a:r>
              <a:rPr lang="en-US" altLang="zh-CN" dirty="0" smtClean="0">
                <a:solidFill>
                  <a:srgbClr val="000000"/>
                </a:solidFill>
                <a:latin typeface="Comic Sans MS Bold"/>
                <a:ea typeface="华文楷体" charset="-122"/>
                <a:cs typeface="Comic Sans MS Bold"/>
              </a:rPr>
              <a:t>information science.</a:t>
            </a:r>
            <a:br>
              <a:rPr lang="en-US" altLang="zh-CN" dirty="0" smtClean="0">
                <a:solidFill>
                  <a:srgbClr val="000000"/>
                </a:solidFill>
                <a:latin typeface="Comic Sans MS Bold"/>
                <a:ea typeface="华文楷体" charset="-122"/>
                <a:cs typeface="Comic Sans MS Bold"/>
              </a:rPr>
            </a:br>
            <a:r>
              <a:rPr lang="en-US" altLang="zh-CN" dirty="0" smtClean="0">
                <a:solidFill>
                  <a:srgbClr val="000000"/>
                </a:solidFill>
                <a:latin typeface="Comic Sans MS Bold"/>
                <a:ea typeface="华文楷体" charset="-122"/>
                <a:cs typeface="Comic Sans MS Bold"/>
              </a:rPr>
              <a:t/>
            </a:r>
            <a:br>
              <a:rPr lang="en-US" altLang="zh-CN" dirty="0" smtClean="0">
                <a:solidFill>
                  <a:srgbClr val="000000"/>
                </a:solidFill>
                <a:latin typeface="Comic Sans MS Bold"/>
                <a:ea typeface="华文楷体" charset="-122"/>
                <a:cs typeface="Comic Sans MS Bold"/>
              </a:rPr>
            </a:br>
            <a:r>
              <a:rPr lang="en-US" altLang="zh-CN" dirty="0" smtClean="0">
                <a:solidFill>
                  <a:srgbClr val="000000"/>
                </a:solidFill>
                <a:latin typeface="Comic Sans MS Bold"/>
                <a:ea typeface="华文楷体" charset="-122"/>
                <a:cs typeface="Comic Sans MS Bold"/>
              </a:rPr>
              <a:t>Those who ignore Statistics are condemned</a:t>
            </a:r>
            <a:br>
              <a:rPr lang="en-US" altLang="zh-CN" dirty="0" smtClean="0">
                <a:solidFill>
                  <a:srgbClr val="000000"/>
                </a:solidFill>
                <a:latin typeface="Comic Sans MS Bold"/>
                <a:ea typeface="华文楷体" charset="-122"/>
                <a:cs typeface="Comic Sans MS Bold"/>
              </a:rPr>
            </a:br>
            <a:r>
              <a:rPr lang="en-US" altLang="zh-CN" dirty="0" smtClean="0">
                <a:solidFill>
                  <a:srgbClr val="000000"/>
                </a:solidFill>
                <a:latin typeface="Comic Sans MS Bold"/>
                <a:ea typeface="华文楷体" charset="-122"/>
                <a:cs typeface="Comic Sans MS Bold"/>
              </a:rPr>
              <a:t>to reinvent it.</a:t>
            </a:r>
            <a:r>
              <a:rPr lang="en-US" altLang="zh-CN" dirty="0" smtClean="0">
                <a:solidFill>
                  <a:srgbClr val="0D30FF"/>
                </a:solidFill>
                <a:latin typeface="Comic Sans MS Bold"/>
                <a:ea typeface="华文楷体" charset="-122"/>
                <a:cs typeface="Comic Sans MS Bold"/>
              </a:rPr>
              <a:t/>
            </a:r>
            <a:br>
              <a:rPr lang="en-US" altLang="zh-CN" dirty="0" smtClean="0">
                <a:solidFill>
                  <a:srgbClr val="0D30FF"/>
                </a:solidFill>
                <a:latin typeface="Comic Sans MS Bold"/>
                <a:ea typeface="华文楷体" charset="-122"/>
                <a:cs typeface="Comic Sans MS Bold"/>
              </a:rPr>
            </a:br>
            <a:r>
              <a:rPr lang="en-US" altLang="zh-CN" dirty="0" smtClean="0">
                <a:solidFill>
                  <a:srgbClr val="0D30FF"/>
                </a:solidFill>
                <a:latin typeface="华文楷体" charset="-122"/>
                <a:ea typeface="华文楷体" charset="-122"/>
                <a:cs typeface="华文楷体" charset="-122"/>
              </a:rPr>
              <a:t/>
            </a:r>
            <a:br>
              <a:rPr lang="en-US" altLang="zh-CN" dirty="0" smtClean="0">
                <a:solidFill>
                  <a:srgbClr val="0D30FF"/>
                </a:solidFill>
                <a:latin typeface="华文楷体" charset="-122"/>
                <a:ea typeface="华文楷体" charset="-122"/>
                <a:cs typeface="华文楷体" charset="-122"/>
              </a:rPr>
            </a:br>
            <a:r>
              <a:rPr lang="en-US" altLang="zh-CN" dirty="0" smtClean="0">
                <a:solidFill>
                  <a:srgbClr val="0D30FF"/>
                </a:solidFill>
                <a:latin typeface="华文楷体" charset="-122"/>
                <a:ea typeface="华文楷体" charset="-122"/>
                <a:cs typeface="华文楷体" charset="-122"/>
              </a:rPr>
              <a:t>---- </a:t>
            </a:r>
            <a:r>
              <a:rPr lang="en-US" altLang="zh-CN" sz="4889" dirty="0" smtClean="0">
                <a:solidFill>
                  <a:srgbClr val="0000FF"/>
                </a:solidFill>
                <a:latin typeface="Colonna MT"/>
                <a:cs typeface="Colonna MT"/>
              </a:rPr>
              <a:t>Bradley </a:t>
            </a:r>
            <a:r>
              <a:rPr lang="en-US" altLang="zh-CN" sz="4889" dirty="0" err="1" smtClean="0">
                <a:solidFill>
                  <a:srgbClr val="0000FF"/>
                </a:solidFill>
                <a:latin typeface="Colonna MT"/>
                <a:cs typeface="Colonna MT"/>
              </a:rPr>
              <a:t>Efron</a:t>
            </a:r>
            <a:r>
              <a:rPr lang="en-US" altLang="zh-CN" sz="4889" dirty="0" smtClean="0">
                <a:solidFill>
                  <a:srgbClr val="0000FF"/>
                </a:solidFill>
                <a:latin typeface="Colonna MT"/>
                <a:cs typeface="Colonna MT"/>
              </a:rPr>
              <a:t> </a:t>
            </a:r>
            <a:endParaRPr lang="en-US" sz="4889" dirty="0" smtClean="0">
              <a:solidFill>
                <a:srgbClr val="0000FF"/>
              </a:solidFill>
              <a:latin typeface="Colonna MT"/>
              <a:cs typeface="Colonna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782762"/>
          </a:xfrm>
          <a:noFill/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0D30FF"/>
                </a:solidFill>
                <a:latin typeface="Comic Sans MS" charset="0"/>
              </a:rPr>
              <a:t>MDS with Uncertainty </a:t>
            </a:r>
            <a:br>
              <a:rPr lang="en-US" sz="4000" dirty="0" smtClean="0">
                <a:solidFill>
                  <a:srgbClr val="0D30FF"/>
                </a:solidFill>
                <a:latin typeface="Comic Sans MS" charset="0"/>
              </a:rPr>
            </a:br>
            <a:r>
              <a:rPr lang="en-US" sz="4000" dirty="0" smtClean="0">
                <a:solidFill>
                  <a:srgbClr val="0D30FF"/>
                </a:solidFill>
                <a:latin typeface="Comic Sans MS" charset="0"/>
              </a:rPr>
              <a:t>Quadratic equality and inequality system</a:t>
            </a:r>
          </a:p>
        </p:txBody>
      </p:sp>
      <p:pic>
        <p:nvPicPr>
          <p:cNvPr id="52227" name="Content Placeholder 11" descr="yyye04.png"/>
          <p:cNvPicPr>
            <a:picLocks noGrp="1" noChangeAspect="1"/>
          </p:cNvPicPr>
          <p:nvPr>
            <p:ph idx="1"/>
          </p:nvPr>
        </p:nvPicPr>
        <p:blipFill>
          <a:blip r:embed="rId2"/>
          <a:srcRect t="-99133" b="-99133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0D30FF"/>
                </a:solidFill>
                <a:latin typeface="Comic Sans MS" charset="0"/>
              </a:rPr>
              <a:t>MDS in Sensor Network Localization:</a:t>
            </a:r>
            <a:br>
              <a:rPr lang="en-US" sz="4000" dirty="0" smtClean="0">
                <a:solidFill>
                  <a:srgbClr val="0D30FF"/>
                </a:solidFill>
                <a:latin typeface="Comic Sans MS" charset="0"/>
              </a:rPr>
            </a:br>
            <a:r>
              <a:rPr lang="en-US" sz="4000" dirty="0" smtClean="0">
                <a:solidFill>
                  <a:srgbClr val="0D30FF"/>
                </a:solidFill>
                <a:latin typeface="Comic Sans MS" charset="0"/>
              </a:rPr>
              <a:t>anchor points</a:t>
            </a:r>
          </a:p>
        </p:txBody>
      </p:sp>
      <p:pic>
        <p:nvPicPr>
          <p:cNvPr id="53251" name="Content Placeholder 4" descr="yyye05.png"/>
          <p:cNvPicPr>
            <a:picLocks noGrp="1" noChangeAspect="1"/>
          </p:cNvPicPr>
          <p:nvPr>
            <p:ph idx="1"/>
          </p:nvPr>
        </p:nvPicPr>
        <p:blipFill>
          <a:blip r:embed="rId2"/>
          <a:srcRect t="-30061" b="-30061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z="4000" dirty="0" smtClean="0">
                <a:solidFill>
                  <a:srgbClr val="0D30FF"/>
                </a:solidFill>
                <a:latin typeface="Comic Sans MS" charset="0"/>
              </a:rPr>
              <a:t>Key Problems</a:t>
            </a:r>
          </a:p>
        </p:txBody>
      </p:sp>
      <p:pic>
        <p:nvPicPr>
          <p:cNvPr id="55299" name="Content Placeholder 5" descr="yyye06.png"/>
          <p:cNvPicPr>
            <a:picLocks noGrp="1" noChangeAspect="1"/>
          </p:cNvPicPr>
          <p:nvPr>
            <p:ph idx="1"/>
          </p:nvPr>
        </p:nvPicPr>
        <p:blipFill>
          <a:blip r:embed="rId2"/>
          <a:srcRect t="-10004" b="-10004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z="4000" smtClean="0">
                <a:solidFill>
                  <a:srgbClr val="0D30FF"/>
                </a:solidFill>
                <a:latin typeface="Comic Sans MS" charset="0"/>
              </a:rPr>
              <a:t>Nonlinear Least Squares</a:t>
            </a:r>
          </a:p>
        </p:txBody>
      </p:sp>
      <p:pic>
        <p:nvPicPr>
          <p:cNvPr id="56323" name="Content Placeholder 4" descr="yyye07.png"/>
          <p:cNvPicPr>
            <a:picLocks noGrp="1" noChangeAspect="1"/>
          </p:cNvPicPr>
          <p:nvPr>
            <p:ph idx="1"/>
          </p:nvPr>
        </p:nvPicPr>
        <p:blipFill>
          <a:blip r:embed="rId2"/>
          <a:srcRect t="-51566" b="-51566"/>
          <a:stretch>
            <a:fillRect/>
          </a:stretch>
        </p:blipFill>
        <p:spPr/>
      </p:pic>
      <p:sp>
        <p:nvSpPr>
          <p:cNvPr id="56324" name="TextBox 6"/>
          <p:cNvSpPr txBox="1">
            <a:spLocks noChangeArrowheads="1"/>
          </p:cNvSpPr>
          <p:nvPr/>
        </p:nvSpPr>
        <p:spPr bwMode="auto">
          <a:xfrm>
            <a:off x="1981200" y="5486400"/>
            <a:ext cx="53419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/>
              <a:t>A difficult global optimization problem.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z="4000" smtClean="0">
                <a:solidFill>
                  <a:srgbClr val="0D30FF"/>
                </a:solidFill>
                <a:latin typeface="Comic Sans MS" charset="0"/>
              </a:rPr>
              <a:t>Matrix Represenation I</a:t>
            </a:r>
          </a:p>
        </p:txBody>
      </p:sp>
      <p:sp>
        <p:nvSpPr>
          <p:cNvPr id="57347" name="TextBox 6"/>
          <p:cNvSpPr txBox="1">
            <a:spLocks noChangeArrowheads="1"/>
          </p:cNvSpPr>
          <p:nvPr/>
        </p:nvSpPr>
        <p:spPr bwMode="auto">
          <a:xfrm>
            <a:off x="1981200" y="5486400"/>
            <a:ext cx="53419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/>
              <a:t>A difficult global optimization problem.</a:t>
            </a:r>
          </a:p>
        </p:txBody>
      </p:sp>
      <p:pic>
        <p:nvPicPr>
          <p:cNvPr id="57348" name="Content Placeholder 7" descr="yyye08.png"/>
          <p:cNvPicPr>
            <a:picLocks noGrp="1" noChangeAspect="1"/>
          </p:cNvPicPr>
          <p:nvPr>
            <p:ph idx="1"/>
          </p:nvPr>
        </p:nvPicPr>
        <p:blipFill>
          <a:blip r:embed="rId2"/>
          <a:srcRect l="-3011" r="-3011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z="4000" smtClean="0">
                <a:solidFill>
                  <a:srgbClr val="0D30FF"/>
                </a:solidFill>
                <a:latin typeface="Comic Sans MS" charset="0"/>
              </a:rPr>
              <a:t>Matrix Represenation II</a:t>
            </a:r>
          </a:p>
        </p:txBody>
      </p:sp>
      <p:pic>
        <p:nvPicPr>
          <p:cNvPr id="58371" name="Content Placeholder 5" descr="yyye09.png"/>
          <p:cNvPicPr>
            <a:picLocks noGrp="1" noChangeAspect="1"/>
          </p:cNvPicPr>
          <p:nvPr>
            <p:ph idx="1"/>
          </p:nvPr>
        </p:nvPicPr>
        <p:blipFill>
          <a:blip r:embed="rId2"/>
          <a:srcRect t="-47237" b="-47237"/>
          <a:stretch>
            <a:fillRect/>
          </a:stretch>
        </p:blipFill>
        <p:spPr>
          <a:xfrm>
            <a:off x="457200" y="1447800"/>
            <a:ext cx="8229600" cy="5029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en-US" sz="4000" smtClean="0">
                <a:solidFill>
                  <a:srgbClr val="0D30FF"/>
                </a:solidFill>
                <a:latin typeface="Comic Sans MS" charset="0"/>
              </a:rPr>
              <a:t>SDP Relaxation</a:t>
            </a:r>
            <a:br>
              <a:rPr lang="en-US" sz="4000" smtClean="0">
                <a:solidFill>
                  <a:srgbClr val="0D30FF"/>
                </a:solidFill>
                <a:latin typeface="Comic Sans MS" charset="0"/>
              </a:rPr>
            </a:br>
            <a:r>
              <a:rPr lang="en-US" sz="4000" smtClean="0">
                <a:solidFill>
                  <a:srgbClr val="0D30FF"/>
                </a:solidFill>
                <a:latin typeface="Comic Sans MS" charset="0"/>
              </a:rPr>
              <a:t>[Biswas-Ye 2004]</a:t>
            </a:r>
          </a:p>
        </p:txBody>
      </p:sp>
      <p:pic>
        <p:nvPicPr>
          <p:cNvPr id="59395" name="Content Placeholder 4" descr="yyye10.png"/>
          <p:cNvPicPr>
            <a:picLocks noGrp="1" noChangeAspect="1"/>
          </p:cNvPicPr>
          <p:nvPr>
            <p:ph idx="1"/>
          </p:nvPr>
        </p:nvPicPr>
        <p:blipFill>
          <a:blip r:embed="rId2"/>
          <a:srcRect t="-9007" b="-9007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en-US" sz="4000" smtClean="0">
                <a:solidFill>
                  <a:srgbClr val="0D30FF"/>
                </a:solidFill>
                <a:latin typeface="Comic Sans MS" charset="0"/>
              </a:rPr>
              <a:t>SDP Standard Form</a:t>
            </a:r>
            <a:br>
              <a:rPr lang="en-US" sz="4000" smtClean="0">
                <a:solidFill>
                  <a:srgbClr val="0D30FF"/>
                </a:solidFill>
                <a:latin typeface="Comic Sans MS" charset="0"/>
              </a:rPr>
            </a:br>
            <a:r>
              <a:rPr lang="en-US" sz="4000" smtClean="0">
                <a:solidFill>
                  <a:srgbClr val="0D30FF"/>
                </a:solidFill>
                <a:latin typeface="Comic Sans MS" charset="0"/>
              </a:rPr>
              <a:t>[Biswas-Ye 2004]</a:t>
            </a:r>
          </a:p>
        </p:txBody>
      </p:sp>
      <p:pic>
        <p:nvPicPr>
          <p:cNvPr id="60419" name="Content Placeholder 5" descr="yyye11.png"/>
          <p:cNvPicPr>
            <a:picLocks noGrp="1" noChangeAspect="1"/>
          </p:cNvPicPr>
          <p:nvPr>
            <p:ph idx="1"/>
          </p:nvPr>
        </p:nvPicPr>
        <p:blipFill>
          <a:blip r:embed="rId2"/>
          <a:srcRect l="-4465" r="-4465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en-US" sz="4000" smtClean="0">
                <a:solidFill>
                  <a:srgbClr val="0D30FF"/>
                </a:solidFill>
                <a:latin typeface="Comic Sans MS" charset="0"/>
              </a:rPr>
              <a:t>SDP Dual Form</a:t>
            </a:r>
            <a:br>
              <a:rPr lang="en-US" sz="4000" smtClean="0">
                <a:solidFill>
                  <a:srgbClr val="0D30FF"/>
                </a:solidFill>
                <a:latin typeface="Comic Sans MS" charset="0"/>
              </a:rPr>
            </a:br>
            <a:r>
              <a:rPr lang="en-US" sz="4000" smtClean="0">
                <a:solidFill>
                  <a:srgbClr val="0D30FF"/>
                </a:solidFill>
                <a:latin typeface="Comic Sans MS" charset="0"/>
              </a:rPr>
              <a:t>[Biswas-Ye 2004]</a:t>
            </a:r>
          </a:p>
        </p:txBody>
      </p:sp>
      <p:pic>
        <p:nvPicPr>
          <p:cNvPr id="61443" name="Content Placeholder 4" descr="yyye13.png"/>
          <p:cNvPicPr>
            <a:picLocks noGrp="1" noChangeAspect="1"/>
          </p:cNvPicPr>
          <p:nvPr>
            <p:ph idx="1"/>
          </p:nvPr>
        </p:nvPicPr>
        <p:blipFill>
          <a:blip r:embed="rId2"/>
          <a:srcRect t="-247" b="-247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z="4000" smtClean="0">
                <a:solidFill>
                  <a:srgbClr val="0D30FF"/>
                </a:solidFill>
                <a:latin typeface="Comic Sans MS" charset="0"/>
              </a:rPr>
              <a:t>Unique Localizability</a:t>
            </a:r>
          </a:p>
        </p:txBody>
      </p:sp>
      <p:pic>
        <p:nvPicPr>
          <p:cNvPr id="62467" name="Content Placeholder 5" descr="yyye14.png"/>
          <p:cNvPicPr>
            <a:picLocks noGrp="1" noChangeAspect="1"/>
          </p:cNvPicPr>
          <p:nvPr>
            <p:ph idx="1"/>
          </p:nvPr>
        </p:nvPicPr>
        <p:blipFill>
          <a:blip r:embed="rId2"/>
          <a:srcRect t="-9135" b="-9135"/>
          <a:stretch>
            <a:fillRect/>
          </a:stretch>
        </p:blipFill>
        <p:spPr/>
      </p:pic>
      <p:sp>
        <p:nvSpPr>
          <p:cNvPr id="62468" name="TextBox 6"/>
          <p:cNvSpPr txBox="1">
            <a:spLocks noChangeArrowheads="1"/>
          </p:cNvSpPr>
          <p:nvPr/>
        </p:nvSpPr>
        <p:spPr bwMode="auto">
          <a:xfrm>
            <a:off x="3352800" y="6019800"/>
            <a:ext cx="31353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8000"/>
                </a:solidFill>
              </a:rPr>
              <a:t>UL is called universal rigidity.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  <a:noFill/>
        </p:spPr>
        <p:txBody>
          <a:bodyPr/>
          <a:lstStyle/>
          <a:p>
            <a:r>
              <a:rPr lang="en-US" sz="3200" smtClean="0">
                <a:solidFill>
                  <a:srgbClr val="0D30FF"/>
                </a:solidFill>
                <a:latin typeface="Comic Sans MS" charset="0"/>
              </a:rPr>
              <a:t>Types of Data</a:t>
            </a:r>
            <a:endParaRPr lang="en-US" sz="3200" smtClean="0">
              <a:solidFill>
                <a:schemeClr val="bg1"/>
              </a:solidFill>
            </a:endParaRPr>
          </a:p>
        </p:txBody>
      </p:sp>
      <p:sp>
        <p:nvSpPr>
          <p:cNvPr id="239619" name="Rectangle 3"/>
          <p:cNvSpPr>
            <a:spLocks noChangeArrowheads="1"/>
          </p:cNvSpPr>
          <p:nvPr/>
        </p:nvSpPr>
        <p:spPr bwMode="auto">
          <a:xfrm>
            <a:off x="304800" y="1447800"/>
            <a:ext cx="8610600" cy="415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just">
              <a:buFont typeface="Wingdings" charset="2"/>
              <a:buChar char="§"/>
            </a:pPr>
            <a:r>
              <a:rPr lang="en-US" sz="2200" dirty="0"/>
              <a:t> </a:t>
            </a:r>
            <a:r>
              <a:rPr lang="en-US" sz="2200" dirty="0">
                <a:solidFill>
                  <a:srgbClr val="008000"/>
                </a:solidFill>
              </a:rPr>
              <a:t>Data as </a:t>
            </a:r>
            <a:r>
              <a:rPr lang="en-US" sz="2200" dirty="0" smtClean="0">
                <a:solidFill>
                  <a:srgbClr val="008000"/>
                </a:solidFill>
              </a:rPr>
              <a:t>vectors/</a:t>
            </a:r>
            <a:r>
              <a:rPr lang="en-US" altLang="zh-CN" sz="2200" dirty="0" smtClean="0">
                <a:solidFill>
                  <a:srgbClr val="008000"/>
                </a:solidFill>
              </a:rPr>
              <a:t>matrices/tensors</a:t>
            </a:r>
            <a:r>
              <a:rPr lang="en-US" sz="2200" dirty="0" smtClean="0">
                <a:solidFill>
                  <a:srgbClr val="008000"/>
                </a:solidFill>
              </a:rPr>
              <a:t> </a:t>
            </a:r>
            <a:r>
              <a:rPr lang="en-US" sz="2200" dirty="0">
                <a:solidFill>
                  <a:srgbClr val="008000"/>
                </a:solidFill>
              </a:rPr>
              <a:t>in Euclidean spaces</a:t>
            </a:r>
          </a:p>
          <a:p>
            <a:pPr lvl="1" algn="just">
              <a:buFont typeface="Wingdings" charset="2"/>
              <a:buChar char="§"/>
            </a:pPr>
            <a:r>
              <a:rPr lang="en-US" sz="2200" dirty="0"/>
              <a:t> images, videos, speech waves, gene </a:t>
            </a:r>
            <a:r>
              <a:rPr lang="en-US" sz="2200" dirty="0" err="1"/>
              <a:t>expr</a:t>
            </a:r>
            <a:r>
              <a:rPr lang="en-US" sz="2200" dirty="0"/>
              <a:t>., financial data</a:t>
            </a:r>
          </a:p>
          <a:p>
            <a:pPr lvl="1" algn="just">
              <a:buFont typeface="Wingdings" charset="2"/>
              <a:buChar char="§"/>
            </a:pPr>
            <a:r>
              <a:rPr lang="en-US" sz="2200" dirty="0"/>
              <a:t> most of statistical methods deal with this type of data</a:t>
            </a:r>
            <a:endParaRPr lang="en-US" sz="2200" dirty="0" smtClean="0"/>
          </a:p>
          <a:p>
            <a:pPr algn="just">
              <a:buFont typeface="Wingdings" charset="2"/>
              <a:buChar char="§"/>
            </a:pPr>
            <a:r>
              <a:rPr lang="en-US" sz="2200" dirty="0" smtClean="0">
                <a:solidFill>
                  <a:srgbClr val="008000"/>
                </a:solidFill>
              </a:rPr>
              <a:t> Data </a:t>
            </a:r>
            <a:r>
              <a:rPr lang="en-US" sz="2200" dirty="0">
                <a:solidFill>
                  <a:srgbClr val="008000"/>
                </a:solidFill>
              </a:rPr>
              <a:t>as graphs</a:t>
            </a:r>
            <a:r>
              <a:rPr lang="en-US" sz="2200" dirty="0" smtClean="0">
                <a:solidFill>
                  <a:srgbClr val="008000"/>
                </a:solidFill>
              </a:rPr>
              <a:t> </a:t>
            </a:r>
          </a:p>
          <a:p>
            <a:pPr lvl="1" algn="just">
              <a:buFont typeface="Wingdings" charset="2"/>
              <a:buChar char="§"/>
            </a:pPr>
            <a:r>
              <a:rPr lang="en-US" sz="2200" dirty="0" smtClean="0"/>
              <a:t> </a:t>
            </a:r>
            <a:r>
              <a:rPr lang="en-US" altLang="zh-CN" sz="2200" dirty="0" smtClean="0"/>
              <a:t>data as </a:t>
            </a:r>
            <a:r>
              <a:rPr lang="en-US" sz="2200" dirty="0" smtClean="0"/>
              <a:t>points in metric spaces (</a:t>
            </a:r>
            <a:r>
              <a:rPr lang="en-US" altLang="zh-CN" sz="2200" dirty="0" smtClean="0"/>
              <a:t>molecular dynamics, etc.)</a:t>
            </a:r>
            <a:endParaRPr lang="en-US" sz="2200" dirty="0" smtClean="0"/>
          </a:p>
          <a:p>
            <a:pPr lvl="1" algn="just">
              <a:buFont typeface="Wingdings" charset="2"/>
              <a:buChar char="§"/>
            </a:pPr>
            <a:r>
              <a:rPr lang="en-US" sz="2200" dirty="0" smtClean="0"/>
              <a:t> internet</a:t>
            </a:r>
            <a:r>
              <a:rPr lang="en-US" sz="2200" dirty="0"/>
              <a:t>, biological/social networks</a:t>
            </a:r>
          </a:p>
          <a:p>
            <a:pPr lvl="1" algn="just">
              <a:buFont typeface="Wingdings" charset="2"/>
              <a:buChar char="§"/>
            </a:pPr>
            <a:r>
              <a:rPr lang="en-US" sz="2200" dirty="0"/>
              <a:t> </a:t>
            </a:r>
            <a:r>
              <a:rPr lang="en-US" altLang="zh-CN" sz="2200" dirty="0"/>
              <a:t>data where we</a:t>
            </a:r>
            <a:r>
              <a:rPr lang="en-US" altLang="zh-CN" sz="2200" dirty="0" smtClean="0"/>
              <a:t> just know </a:t>
            </a:r>
            <a:r>
              <a:rPr lang="en-US" altLang="zh-CN" sz="2200" dirty="0"/>
              <a:t>relations (similarity,…)</a:t>
            </a:r>
            <a:endParaRPr lang="en-US" sz="2200" dirty="0"/>
          </a:p>
          <a:p>
            <a:pPr lvl="1" algn="just">
              <a:buFont typeface="Wingdings" charset="2"/>
              <a:buChar char="§"/>
            </a:pPr>
            <a:r>
              <a:rPr lang="en-US" sz="2200" dirty="0"/>
              <a:t> data visualization</a:t>
            </a:r>
          </a:p>
          <a:p>
            <a:pPr lvl="1" algn="just">
              <a:buFont typeface="Wingdings" charset="2"/>
              <a:buChar char="§"/>
            </a:pPr>
            <a:r>
              <a:rPr lang="en-US" sz="2200" dirty="0" smtClean="0"/>
              <a:t> </a:t>
            </a:r>
            <a:r>
              <a:rPr lang="en-US" altLang="zh-CN" sz="2200" dirty="0" smtClean="0"/>
              <a:t>modern </a:t>
            </a:r>
            <a:r>
              <a:rPr lang="en-US" sz="2200" dirty="0" smtClean="0"/>
              <a:t>Computer </a:t>
            </a:r>
            <a:r>
              <a:rPr lang="en-US" sz="2200" dirty="0"/>
              <a:t>Science likes this type of data</a:t>
            </a:r>
          </a:p>
          <a:p>
            <a:pPr algn="just">
              <a:buFont typeface="Wingdings" charset="2"/>
              <a:buChar char="§"/>
            </a:pPr>
            <a:r>
              <a:rPr lang="en-US" sz="2200" dirty="0"/>
              <a:t> and there are more coming …</a:t>
            </a:r>
          </a:p>
          <a:p>
            <a:pPr algn="just">
              <a:buFont typeface="Wingdings" charset="2"/>
              <a:buNone/>
            </a:pPr>
            <a:endParaRPr lang="en-US" sz="2200" dirty="0"/>
          </a:p>
          <a:p>
            <a:pPr algn="just">
              <a:buFont typeface="Wingdings" charset="2"/>
              <a:buNone/>
            </a:pPr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en-US" sz="4000" smtClean="0">
                <a:solidFill>
                  <a:srgbClr val="0D30FF"/>
                </a:solidFill>
                <a:latin typeface="Comic Sans MS" charset="0"/>
              </a:rPr>
              <a:t>ULP is localizable in polynomial time [So-Ye 2005]</a:t>
            </a:r>
          </a:p>
        </p:txBody>
      </p:sp>
      <p:pic>
        <p:nvPicPr>
          <p:cNvPr id="63491" name="Content Placeholder 4" descr="yyye15.png"/>
          <p:cNvPicPr>
            <a:picLocks noGrp="1" noChangeAspect="1"/>
          </p:cNvPicPr>
          <p:nvPr>
            <p:ph idx="1"/>
          </p:nvPr>
        </p:nvPicPr>
        <p:blipFill>
          <a:blip r:embed="rId2"/>
          <a:srcRect t="-16035" b="-16035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z="4000" smtClean="0">
                <a:solidFill>
                  <a:srgbClr val="0D30FF"/>
                </a:solidFill>
                <a:latin typeface="Comic Sans MS" charset="0"/>
              </a:rPr>
              <a:t>UL Graphs</a:t>
            </a:r>
          </a:p>
        </p:txBody>
      </p:sp>
      <p:pic>
        <p:nvPicPr>
          <p:cNvPr id="64515" name="Content Placeholder 5" descr="yyye16.png"/>
          <p:cNvPicPr>
            <a:picLocks noGrp="1" noChangeAspect="1"/>
          </p:cNvPicPr>
          <p:nvPr>
            <p:ph idx="1"/>
          </p:nvPr>
        </p:nvPicPr>
        <p:blipFill>
          <a:blip r:embed="rId2"/>
          <a:srcRect t="-6818" b="-6818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z="4000" smtClean="0">
                <a:solidFill>
                  <a:srgbClr val="0D30FF"/>
                </a:solidFill>
                <a:latin typeface="Comic Sans MS" charset="0"/>
              </a:rPr>
              <a:t>d-lateration Graphs</a:t>
            </a:r>
          </a:p>
        </p:txBody>
      </p:sp>
      <p:pic>
        <p:nvPicPr>
          <p:cNvPr id="65539" name="Content Placeholder 4" descr="yyye17.png"/>
          <p:cNvPicPr>
            <a:picLocks noGrp="1" noChangeAspect="1"/>
          </p:cNvPicPr>
          <p:nvPr>
            <p:ph idx="1"/>
          </p:nvPr>
        </p:nvPicPr>
        <p:blipFill>
          <a:blip r:embed="rId2"/>
          <a:srcRect l="-4997" r="-4997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0D30FF"/>
                </a:solidFill>
                <a:latin typeface="Comic Sans MS" charset="0"/>
              </a:rPr>
              <a:t>Open Problems in Sensor Network Localization</a:t>
            </a:r>
          </a:p>
        </p:txBody>
      </p:sp>
      <p:pic>
        <p:nvPicPr>
          <p:cNvPr id="66563" name="Content Placeholder 5" descr="yyye18.png"/>
          <p:cNvPicPr>
            <a:picLocks noGrp="1" noChangeAspect="1"/>
          </p:cNvPicPr>
          <p:nvPr>
            <p:ph idx="1"/>
          </p:nvPr>
        </p:nvPicPr>
        <p:blipFill>
          <a:blip r:embed="rId2"/>
          <a:srcRect l="-3456" r="-3456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0000FF"/>
                </a:solidFill>
              </a:rPr>
              <a:t>Reference</a:t>
            </a:r>
            <a:endParaRPr lang="en-US" smtClean="0">
              <a:solidFill>
                <a:srgbClr val="0000FF"/>
              </a:solidFill>
            </a:endParaRPr>
          </a:p>
        </p:txBody>
      </p:sp>
      <p:sp>
        <p:nvSpPr>
          <p:cNvPr id="67587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smtClean="0"/>
              <a:t>Schoenberg, I. J. (1938a) Metric Spaces and Completely Monotone Functions. The Annals of Mathematics 39, 811–841</a:t>
            </a:r>
          </a:p>
          <a:p>
            <a:r>
              <a:rPr lang="en-US" sz="2000" smtClean="0"/>
              <a:t>Schoenberg, I. J. (1938b) Metric Spaces and Positive Definite Functions. Transactions of the American Mathematical Society 44, 522–536</a:t>
            </a:r>
          </a:p>
          <a:p>
            <a:r>
              <a:rPr lang="en-US" sz="2000" smtClean="0"/>
              <a:t>Francois Bavaud (2010) On the Schoenberg Transformations in Data Analysis: Theory and Illustrations, arXiv:1004.0089v2</a:t>
            </a:r>
          </a:p>
          <a:p>
            <a:r>
              <a:rPr lang="en-US" sz="2000" smtClean="0"/>
              <a:t>T. F. Cox and M. A. A. Cox, Multidimensional Scaling. New York: Chapman &amp; Hall, 1994.</a:t>
            </a:r>
          </a:p>
          <a:p>
            <a:r>
              <a:rPr lang="en-US" sz="2000" smtClean="0"/>
              <a:t>Yinyu Ye, Semidefinite Programming and its Low-Rank Theorems, ICCM 2010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  <a:noFill/>
          <a:ln/>
        </p:spPr>
        <p:txBody>
          <a:bodyPr/>
          <a:lstStyle/>
          <a:p>
            <a:r>
              <a:rPr lang="en-US">
                <a:solidFill>
                  <a:srgbClr val="0D30FF"/>
                </a:solidFill>
                <a:latin typeface="Comic Sans MS" charset="0"/>
              </a:rPr>
              <a:t>Nonlinear Manifolds..</a:t>
            </a:r>
          </a:p>
        </p:txBody>
      </p:sp>
      <p:sp>
        <p:nvSpPr>
          <p:cNvPr id="251907" name="Line 3"/>
          <p:cNvSpPr>
            <a:spLocks noChangeShapeType="1"/>
          </p:cNvSpPr>
          <p:nvPr/>
        </p:nvSpPr>
        <p:spPr bwMode="auto">
          <a:xfrm flipV="1">
            <a:off x="2819400" y="1143000"/>
            <a:ext cx="0" cy="510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1908" name="Line 4"/>
          <p:cNvSpPr>
            <a:spLocks noChangeShapeType="1"/>
          </p:cNvSpPr>
          <p:nvPr/>
        </p:nvSpPr>
        <p:spPr bwMode="auto">
          <a:xfrm>
            <a:off x="762000" y="5486400"/>
            <a:ext cx="754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505200" y="2209800"/>
            <a:ext cx="2514600" cy="2667000"/>
            <a:chOff x="2208" y="1392"/>
            <a:chExt cx="1584" cy="1680"/>
          </a:xfrm>
        </p:grpSpPr>
        <p:sp>
          <p:nvSpPr>
            <p:cNvPr id="251910" name="Arc 6"/>
            <p:cNvSpPr>
              <a:spLocks/>
            </p:cNvSpPr>
            <p:nvPr/>
          </p:nvSpPr>
          <p:spPr bwMode="auto">
            <a:xfrm rot="5235026">
              <a:off x="2219" y="1460"/>
              <a:ext cx="1584" cy="1488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1 w 43200"/>
                <a:gd name="T1" fmla="*/ 21765 h 21765"/>
                <a:gd name="T2" fmla="*/ 43200 w 43200"/>
                <a:gd name="T3" fmla="*/ 21600 h 21765"/>
                <a:gd name="T4" fmla="*/ 21600 w 43200"/>
                <a:gd name="T5" fmla="*/ 21600 h 21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765" fill="none" extrusionOk="0">
                  <a:moveTo>
                    <a:pt x="0" y="21765"/>
                  </a:moveTo>
                  <a:cubicBezTo>
                    <a:pt x="0" y="21710"/>
                    <a:pt x="0" y="2165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1765" stroke="0" extrusionOk="0">
                  <a:moveTo>
                    <a:pt x="0" y="21765"/>
                  </a:moveTo>
                  <a:cubicBezTo>
                    <a:pt x="0" y="21710"/>
                    <a:pt x="0" y="2165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911" name="Oval 7"/>
            <p:cNvSpPr>
              <a:spLocks noChangeArrowheads="1"/>
            </p:cNvSpPr>
            <p:nvPr/>
          </p:nvSpPr>
          <p:spPr bwMode="auto">
            <a:xfrm>
              <a:off x="2208" y="1392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912" name="Oval 8"/>
            <p:cNvSpPr>
              <a:spLocks noChangeArrowheads="1"/>
            </p:cNvSpPr>
            <p:nvPr/>
          </p:nvSpPr>
          <p:spPr bwMode="auto">
            <a:xfrm>
              <a:off x="2304" y="2976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913" name="Oval 9"/>
            <p:cNvSpPr>
              <a:spLocks noChangeArrowheads="1"/>
            </p:cNvSpPr>
            <p:nvPr/>
          </p:nvSpPr>
          <p:spPr bwMode="auto">
            <a:xfrm>
              <a:off x="2448" y="1392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914" name="Oval 10"/>
            <p:cNvSpPr>
              <a:spLocks noChangeArrowheads="1"/>
            </p:cNvSpPr>
            <p:nvPr/>
          </p:nvSpPr>
          <p:spPr bwMode="auto">
            <a:xfrm>
              <a:off x="3696" y="2064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915" name="Oval 11"/>
            <p:cNvSpPr>
              <a:spLocks noChangeArrowheads="1"/>
            </p:cNvSpPr>
            <p:nvPr/>
          </p:nvSpPr>
          <p:spPr bwMode="auto">
            <a:xfrm>
              <a:off x="2928" y="1488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916" name="Oval 12"/>
            <p:cNvSpPr>
              <a:spLocks noChangeArrowheads="1"/>
            </p:cNvSpPr>
            <p:nvPr/>
          </p:nvSpPr>
          <p:spPr bwMode="auto">
            <a:xfrm>
              <a:off x="2688" y="2928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917" name="Oval 13"/>
            <p:cNvSpPr>
              <a:spLocks noChangeArrowheads="1"/>
            </p:cNvSpPr>
            <p:nvPr/>
          </p:nvSpPr>
          <p:spPr bwMode="auto">
            <a:xfrm>
              <a:off x="3360" y="1632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918" name="Oval 14"/>
            <p:cNvSpPr>
              <a:spLocks noChangeArrowheads="1"/>
            </p:cNvSpPr>
            <p:nvPr/>
          </p:nvSpPr>
          <p:spPr bwMode="auto">
            <a:xfrm>
              <a:off x="3072" y="2784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919" name="Oval 15"/>
            <p:cNvSpPr>
              <a:spLocks noChangeArrowheads="1"/>
            </p:cNvSpPr>
            <p:nvPr/>
          </p:nvSpPr>
          <p:spPr bwMode="auto">
            <a:xfrm>
              <a:off x="3504" y="2544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1920" name="Line 16"/>
          <p:cNvSpPr>
            <a:spLocks noChangeShapeType="1"/>
          </p:cNvSpPr>
          <p:nvPr/>
        </p:nvSpPr>
        <p:spPr bwMode="auto">
          <a:xfrm>
            <a:off x="685800" y="3505200"/>
            <a:ext cx="7162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1921" name="Line 17"/>
          <p:cNvSpPr>
            <a:spLocks noChangeShapeType="1"/>
          </p:cNvSpPr>
          <p:nvPr/>
        </p:nvSpPr>
        <p:spPr bwMode="auto">
          <a:xfrm>
            <a:off x="3581400" y="2362200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1922" name="Line 18"/>
          <p:cNvSpPr>
            <a:spLocks noChangeShapeType="1"/>
          </p:cNvSpPr>
          <p:nvPr/>
        </p:nvSpPr>
        <p:spPr bwMode="auto">
          <a:xfrm flipV="1">
            <a:off x="3733800" y="35052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1923" name="Oval 19"/>
          <p:cNvSpPr>
            <a:spLocks noChangeArrowheads="1"/>
          </p:cNvSpPr>
          <p:nvPr/>
        </p:nvSpPr>
        <p:spPr bwMode="auto">
          <a:xfrm>
            <a:off x="3657600" y="34290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1924" name="Oval 20"/>
          <p:cNvSpPr>
            <a:spLocks noChangeArrowheads="1"/>
          </p:cNvSpPr>
          <p:nvPr/>
        </p:nvSpPr>
        <p:spPr bwMode="auto">
          <a:xfrm>
            <a:off x="3505200" y="34290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1925" name="Text Box 21"/>
          <p:cNvSpPr txBox="1">
            <a:spLocks noChangeArrowheads="1"/>
          </p:cNvSpPr>
          <p:nvPr/>
        </p:nvSpPr>
        <p:spPr bwMode="auto">
          <a:xfrm>
            <a:off x="3260725" y="1468438"/>
            <a:ext cx="557213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4400">
                <a:solidFill>
                  <a:schemeClr val="bg1"/>
                </a:solidFill>
              </a:rPr>
              <a:t>A</a:t>
            </a:r>
          </a:p>
        </p:txBody>
      </p:sp>
      <p:grpSp>
        <p:nvGrpSpPr>
          <p:cNvPr id="3" name="Group 22"/>
          <p:cNvGrpSpPr>
            <a:grpSpLocks/>
          </p:cNvGrpSpPr>
          <p:nvPr/>
        </p:nvGrpSpPr>
        <p:grpSpPr bwMode="auto">
          <a:xfrm>
            <a:off x="1066800" y="6324600"/>
            <a:ext cx="6096000" cy="228600"/>
            <a:chOff x="672" y="3984"/>
            <a:chExt cx="3840" cy="144"/>
          </a:xfrm>
        </p:grpSpPr>
        <p:sp>
          <p:nvSpPr>
            <p:cNvPr id="251927" name="Line 23"/>
            <p:cNvSpPr>
              <a:spLocks noChangeShapeType="1"/>
            </p:cNvSpPr>
            <p:nvPr/>
          </p:nvSpPr>
          <p:spPr bwMode="auto">
            <a:xfrm flipV="1">
              <a:off x="720" y="4032"/>
              <a:ext cx="3744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928" name="Oval 24"/>
            <p:cNvSpPr>
              <a:spLocks noChangeArrowheads="1"/>
            </p:cNvSpPr>
            <p:nvPr/>
          </p:nvSpPr>
          <p:spPr bwMode="auto">
            <a:xfrm>
              <a:off x="4416" y="3984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400" b="1">
                <a:solidFill>
                  <a:schemeClr val="bg1"/>
                </a:solidFill>
              </a:endParaRPr>
            </a:p>
          </p:txBody>
        </p:sp>
        <p:sp>
          <p:nvSpPr>
            <p:cNvPr id="251929" name="Oval 25"/>
            <p:cNvSpPr>
              <a:spLocks noChangeArrowheads="1"/>
            </p:cNvSpPr>
            <p:nvPr/>
          </p:nvSpPr>
          <p:spPr bwMode="auto">
            <a:xfrm>
              <a:off x="672" y="4032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1930" name="Text Box 26"/>
          <p:cNvSpPr txBox="1">
            <a:spLocks noChangeArrowheads="1"/>
          </p:cNvSpPr>
          <p:nvPr/>
        </p:nvSpPr>
        <p:spPr bwMode="auto">
          <a:xfrm>
            <a:off x="4860925" y="5830888"/>
            <a:ext cx="2819400" cy="466725"/>
          </a:xfrm>
          <a:prstGeom prst="rect">
            <a:avLst/>
          </a:prstGeom>
          <a:noFill/>
          <a:ln w="9525">
            <a:solidFill>
              <a:srgbClr val="0066FF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/>
              <a:t>Un</a:t>
            </a:r>
            <a:r>
              <a:rPr lang="en-US" altLang="zh-CN">
                <a:ea typeface="宋体" charset="-122"/>
                <a:cs typeface="宋体" charset="-122"/>
              </a:rPr>
              <a:t>fold</a:t>
            </a:r>
            <a:r>
              <a:rPr lang="en-US"/>
              <a:t> the manifold</a:t>
            </a:r>
          </a:p>
        </p:txBody>
      </p:sp>
      <p:sp>
        <p:nvSpPr>
          <p:cNvPr id="251931" name="Text Box 27"/>
          <p:cNvSpPr txBox="1">
            <a:spLocks noChangeArrowheads="1"/>
          </p:cNvSpPr>
          <p:nvPr/>
        </p:nvSpPr>
        <p:spPr bwMode="auto">
          <a:xfrm>
            <a:off x="4876800" y="1371600"/>
            <a:ext cx="3621088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400" b="1"/>
              <a:t>PCA and MDS see the Euclidean</a:t>
            </a:r>
          </a:p>
          <a:p>
            <a:pPr eaLnBrk="1" hangingPunct="1"/>
            <a:r>
              <a:rPr lang="en-US" sz="1400" b="1"/>
              <a:t>distance</a:t>
            </a:r>
          </a:p>
        </p:txBody>
      </p:sp>
      <p:sp>
        <p:nvSpPr>
          <p:cNvPr id="251932" name="Text Box 28"/>
          <p:cNvSpPr txBox="1">
            <a:spLocks noChangeArrowheads="1"/>
          </p:cNvSpPr>
          <p:nvPr/>
        </p:nvSpPr>
        <p:spPr bwMode="auto">
          <a:xfrm>
            <a:off x="4800600" y="4724400"/>
            <a:ext cx="37909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400" b="1"/>
              <a:t>What is important is the geodesic distance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907" grpId="0" animBg="1"/>
      <p:bldP spid="251908" grpId="0" animBg="1"/>
      <p:bldP spid="251920" grpId="0" animBg="1"/>
      <p:bldP spid="251921" grpId="0" animBg="1"/>
      <p:bldP spid="251922" grpId="0" animBg="1"/>
      <p:bldP spid="251923" grpId="0" animBg="1"/>
      <p:bldP spid="251924" grpId="0" animBg="1"/>
      <p:bldP spid="251930" grpId="0" animBg="1"/>
      <p:bldP spid="251931" grpId="0"/>
      <p:bldP spid="25193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931" name="Picture 3" descr="se5009080003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/>
          <a:srcRect l="1802" r="66667"/>
          <a:stretch>
            <a:fillRect/>
          </a:stretch>
        </p:blipFill>
        <p:spPr>
          <a:xfrm>
            <a:off x="4038600" y="1590675"/>
            <a:ext cx="4267200" cy="2219325"/>
          </a:xfrm>
          <a:ln/>
        </p:spPr>
      </p:pic>
      <p:sp>
        <p:nvSpPr>
          <p:cNvPr id="252933" name="Rectangle 5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altLang="zh-CN">
                <a:solidFill>
                  <a:srgbClr val="0D30FF"/>
                </a:solidFill>
                <a:latin typeface="Comic Sans MS" charset="0"/>
                <a:ea typeface="宋体" charset="-122"/>
                <a:cs typeface="宋体" charset="-122"/>
              </a:rPr>
              <a:t>Intrinsic Description</a:t>
            </a:r>
            <a:r>
              <a:rPr lang="en-US">
                <a:solidFill>
                  <a:srgbClr val="0D30FF"/>
                </a:solidFill>
                <a:latin typeface="Comic Sans MS" charset="0"/>
              </a:rPr>
              <a:t>..</a:t>
            </a:r>
            <a:endParaRPr lang="en-US"/>
          </a:p>
        </p:txBody>
      </p:sp>
      <p:sp>
        <p:nvSpPr>
          <p:cNvPr id="252934" name="Rectangle 6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2209800"/>
            <a:ext cx="2667000" cy="3657600"/>
          </a:xfrm>
        </p:spPr>
        <p:txBody>
          <a:bodyPr/>
          <a:lstStyle/>
          <a:p>
            <a:r>
              <a:rPr lang="en-US" sz="2000" dirty="0">
                <a:solidFill>
                  <a:srgbClr val="FF3300"/>
                </a:solidFill>
              </a:rPr>
              <a:t>To preserve </a:t>
            </a:r>
            <a:r>
              <a:rPr lang="zh-CN" sz="2000" i="1" dirty="0">
                <a:solidFill>
                  <a:srgbClr val="FF3300"/>
                </a:solidFill>
              </a:rPr>
              <a:t>structure</a:t>
            </a:r>
            <a:r>
              <a:rPr lang="zh-CN" altLang="zh-CN" sz="2000" dirty="0">
                <a:solidFill>
                  <a:srgbClr val="FF3300"/>
                </a:solidFill>
              </a:rPr>
              <a:t>, preserve</a:t>
            </a:r>
            <a:r>
              <a:rPr lang="en-US" sz="2000" dirty="0">
                <a:solidFill>
                  <a:srgbClr val="FF3300"/>
                </a:solidFill>
              </a:rPr>
              <a:t> the </a:t>
            </a:r>
            <a:r>
              <a:rPr lang="en-US" sz="2000" i="1" dirty="0">
                <a:solidFill>
                  <a:srgbClr val="FF3300"/>
                </a:solidFill>
              </a:rPr>
              <a:t>geodesic</a:t>
            </a:r>
            <a:r>
              <a:rPr lang="en-US" sz="2000" dirty="0">
                <a:solidFill>
                  <a:srgbClr val="FF3300"/>
                </a:solidFill>
              </a:rPr>
              <a:t> distance and not the</a:t>
            </a:r>
            <a:r>
              <a:rPr lang="en-US" sz="2000" dirty="0" smtClean="0">
                <a:solidFill>
                  <a:srgbClr val="FF3300"/>
                </a:solidFill>
              </a:rPr>
              <a:t> </a:t>
            </a:r>
            <a:r>
              <a:rPr lang="en-US" sz="2000" i="1" dirty="0" smtClean="0">
                <a:solidFill>
                  <a:srgbClr val="FF3300"/>
                </a:solidFill>
              </a:rPr>
              <a:t>Euclidean</a:t>
            </a:r>
            <a:r>
              <a:rPr lang="en-US" sz="2000" dirty="0" smtClean="0">
                <a:solidFill>
                  <a:srgbClr val="FF3300"/>
                </a:solidFill>
              </a:rPr>
              <a:t> </a:t>
            </a:r>
            <a:r>
              <a:rPr lang="en-US" sz="2000" dirty="0">
                <a:solidFill>
                  <a:srgbClr val="FF3300"/>
                </a:solidFill>
              </a:rPr>
              <a:t>distance.</a:t>
            </a:r>
          </a:p>
        </p:txBody>
      </p:sp>
      <p:pic>
        <p:nvPicPr>
          <p:cNvPr id="252936" name="Picture 8" descr="intrinsic_body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/>
          <a:srcRect/>
          <a:stretch>
            <a:fillRect/>
          </a:stretch>
        </p:blipFill>
        <p:spPr>
          <a:xfrm>
            <a:off x="4038600" y="4343400"/>
            <a:ext cx="4267200" cy="21097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  <a:ln/>
        </p:spPr>
        <p:txBody>
          <a:bodyPr>
            <a:normAutofit fontScale="90000"/>
          </a:bodyPr>
          <a:lstStyle/>
          <a:p>
            <a:pPr algn="l"/>
            <a:r>
              <a:rPr lang="en-US" altLang="zh-CN" sz="3600">
                <a:solidFill>
                  <a:srgbClr val="0D30FF"/>
                </a:solidFill>
                <a:latin typeface="Comic Sans MS" charset="0"/>
                <a:ea typeface="宋体" charset="-122"/>
                <a:cs typeface="宋体" charset="-122"/>
              </a:rPr>
              <a:t>Two Basic Geometric Embedding Methods</a:t>
            </a:r>
            <a:endParaRPr lang="en-US" altLang="zh-CN">
              <a:solidFill>
                <a:schemeClr val="bg1"/>
              </a:solidFill>
              <a:ea typeface="宋体" charset="-122"/>
              <a:cs typeface="宋体" charset="-122"/>
            </a:endParaRPr>
          </a:p>
        </p:txBody>
      </p:sp>
      <p:sp>
        <p:nvSpPr>
          <p:cNvPr id="253955" name="Rectangle 3"/>
          <p:cNvSpPr>
            <a:spLocks noChangeArrowheads="1"/>
          </p:cNvSpPr>
          <p:nvPr/>
        </p:nvSpPr>
        <p:spPr bwMode="auto">
          <a:xfrm>
            <a:off x="457200" y="1600200"/>
            <a:ext cx="83058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r>
              <a:rPr lang="en-US" dirty="0" err="1" smtClean="0"/>
              <a:t>Tenenbaum</a:t>
            </a:r>
            <a:r>
              <a:rPr lang="en-US" dirty="0" smtClean="0"/>
              <a:t>-de Silva-Langford </a:t>
            </a:r>
            <a:r>
              <a:rPr lang="en-US" dirty="0" err="1">
                <a:solidFill>
                  <a:srgbClr val="FF3300"/>
                </a:solidFill>
              </a:rPr>
              <a:t>Isomap</a:t>
            </a:r>
            <a:r>
              <a:rPr lang="en-US" dirty="0">
                <a:solidFill>
                  <a:srgbClr val="FF3300"/>
                </a:solidFill>
              </a:rPr>
              <a:t> </a:t>
            </a:r>
            <a:r>
              <a:rPr lang="en-US" dirty="0"/>
              <a:t>Algorithm</a:t>
            </a:r>
          </a:p>
          <a:p>
            <a:pPr marL="742950" lvl="1" indent="-285750" eaLnBrk="1" hangingPunct="1">
              <a:spcBef>
                <a:spcPct val="20000"/>
              </a:spcBef>
              <a:buFontTx/>
              <a:buChar char="–"/>
            </a:pPr>
            <a:r>
              <a:rPr lang="en-US" sz="2000" dirty="0"/>
              <a:t>Global approach.</a:t>
            </a:r>
          </a:p>
          <a:p>
            <a:pPr marL="742950" lvl="1" indent="-285750" eaLnBrk="1" hangingPunct="1">
              <a:spcBef>
                <a:spcPct val="20000"/>
              </a:spcBef>
              <a:buFontTx/>
              <a:buChar char="–"/>
            </a:pPr>
            <a:r>
              <a:rPr lang="en-US" sz="2000" dirty="0"/>
              <a:t>On a low dimensional embedding</a:t>
            </a:r>
          </a:p>
          <a:p>
            <a:pPr marL="1143000" lvl="2" indent="-228600" eaLnBrk="1" hangingPunct="1">
              <a:spcBef>
                <a:spcPct val="20000"/>
              </a:spcBef>
              <a:buFontTx/>
              <a:buChar char="•"/>
            </a:pPr>
            <a:r>
              <a:rPr lang="en-US" sz="1800" dirty="0"/>
              <a:t>Nearby points should be nearby.</a:t>
            </a:r>
          </a:p>
          <a:p>
            <a:pPr marL="1143000" lvl="2" indent="-228600" eaLnBrk="1" hangingPunct="1">
              <a:spcBef>
                <a:spcPct val="20000"/>
              </a:spcBef>
              <a:buFontTx/>
              <a:buChar char="•"/>
            </a:pPr>
            <a:r>
              <a:rPr lang="en-US" sz="1800" dirty="0" smtClean="0"/>
              <a:t>Faraway </a:t>
            </a:r>
            <a:r>
              <a:rPr lang="en-US" sz="1800" dirty="0"/>
              <a:t>points should be faraway.</a:t>
            </a:r>
          </a:p>
          <a:p>
            <a:pPr marL="1143000" lvl="2" indent="-228600" eaLnBrk="1" hangingPunct="1">
              <a:spcBef>
                <a:spcPct val="20000"/>
              </a:spcBef>
              <a:buFontTx/>
              <a:buChar char="•"/>
            </a:pPr>
            <a:endParaRPr lang="en-US" sz="1800" dirty="0"/>
          </a:p>
          <a:p>
            <a:pPr marL="1143000" lvl="2" indent="-228600" eaLnBrk="1" hangingPunct="1">
              <a:spcBef>
                <a:spcPct val="20000"/>
              </a:spcBef>
            </a:pPr>
            <a:endParaRPr lang="en-US" sz="1800" dirty="0"/>
          </a:p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r>
              <a:rPr lang="en-US" dirty="0" err="1" smtClean="0"/>
              <a:t>Roweis</a:t>
            </a:r>
            <a:r>
              <a:rPr lang="en-US" dirty="0"/>
              <a:t>-</a:t>
            </a:r>
            <a:r>
              <a:rPr lang="en-US" dirty="0" smtClean="0"/>
              <a:t>Saul </a:t>
            </a:r>
            <a:r>
              <a:rPr lang="en-US" dirty="0">
                <a:solidFill>
                  <a:srgbClr val="FF3300"/>
                </a:solidFill>
              </a:rPr>
              <a:t>Locally Linear Embedding</a:t>
            </a:r>
            <a:r>
              <a:rPr lang="en-US" dirty="0"/>
              <a:t> Algorithm</a:t>
            </a:r>
          </a:p>
          <a:p>
            <a:pPr marL="742950" lvl="1" indent="-285750" eaLnBrk="1" hangingPunct="1">
              <a:spcBef>
                <a:spcPct val="20000"/>
              </a:spcBef>
              <a:buFontTx/>
              <a:buChar char="–"/>
            </a:pPr>
            <a:r>
              <a:rPr lang="en-US" sz="2000" dirty="0"/>
              <a:t>Local approach</a:t>
            </a:r>
          </a:p>
          <a:p>
            <a:pPr marL="1143000" lvl="2" indent="-228600" eaLnBrk="1" hangingPunct="1">
              <a:spcBef>
                <a:spcPct val="20000"/>
              </a:spcBef>
              <a:buFontTx/>
              <a:buChar char="•"/>
            </a:pPr>
            <a:r>
              <a:rPr lang="en-US" sz="1800" dirty="0"/>
              <a:t>Nearby points nearby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  <a:ln/>
        </p:spPr>
        <p:txBody>
          <a:bodyPr/>
          <a:lstStyle/>
          <a:p>
            <a:pPr algn="l"/>
            <a:r>
              <a:rPr lang="en-US">
                <a:solidFill>
                  <a:srgbClr val="0D30FF"/>
                </a:solidFill>
                <a:latin typeface="Comic Sans MS" charset="0"/>
              </a:rPr>
              <a:t>Isomap</a:t>
            </a:r>
            <a:endParaRPr lang="zh-CN" altLang="zh-CN">
              <a:solidFill>
                <a:schemeClr val="bg1"/>
              </a:solidFill>
            </a:endParaRPr>
          </a:p>
        </p:txBody>
      </p:sp>
      <p:sp>
        <p:nvSpPr>
          <p:cNvPr id="256003" name="Rectangle 3"/>
          <p:cNvSpPr>
            <a:spLocks noChangeArrowheads="1"/>
          </p:cNvSpPr>
          <p:nvPr/>
        </p:nvSpPr>
        <p:spPr bwMode="auto">
          <a:xfrm>
            <a:off x="457200" y="1600200"/>
            <a:ext cx="7239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r>
              <a:rPr lang="en-US" b="1" dirty="0"/>
              <a:t>Estimate the geodesic distance between faraway points.</a:t>
            </a:r>
          </a:p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r>
              <a:rPr lang="en-US" dirty="0"/>
              <a:t>For </a:t>
            </a:r>
            <a:r>
              <a:rPr lang="en-US" dirty="0">
                <a:solidFill>
                  <a:srgbClr val="800000"/>
                </a:solidFill>
              </a:rPr>
              <a:t>neighboring</a:t>
            </a:r>
            <a:r>
              <a:rPr lang="en-US" dirty="0"/>
              <a:t> points Euclidean distance is a good approximation to the geodesic distance.</a:t>
            </a:r>
          </a:p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r>
              <a:rPr lang="en-US" dirty="0"/>
              <a:t>For </a:t>
            </a:r>
            <a:r>
              <a:rPr lang="en-US" dirty="0" smtClean="0">
                <a:solidFill>
                  <a:srgbClr val="800000"/>
                </a:solidFill>
              </a:rPr>
              <a:t>faraway</a:t>
            </a:r>
            <a:r>
              <a:rPr lang="en-US" dirty="0" smtClean="0"/>
              <a:t> </a:t>
            </a:r>
            <a:r>
              <a:rPr lang="en-US" dirty="0"/>
              <a:t>points estimate the distance by a series of short hops between neighboring points.</a:t>
            </a:r>
          </a:p>
          <a:p>
            <a:pPr marL="742950" lvl="1" indent="-285750" eaLnBrk="1" hangingPunct="1">
              <a:spcBef>
                <a:spcPct val="20000"/>
              </a:spcBef>
              <a:buFontTx/>
              <a:buChar char="–"/>
            </a:pPr>
            <a:r>
              <a:rPr lang="en-US" sz="2000" dirty="0"/>
              <a:t>Find </a:t>
            </a:r>
            <a:r>
              <a:rPr lang="en-US" sz="2000" dirty="0">
                <a:solidFill>
                  <a:srgbClr val="FF0000"/>
                </a:solidFill>
              </a:rPr>
              <a:t>shortest paths</a:t>
            </a:r>
            <a:r>
              <a:rPr lang="en-US" sz="2000" dirty="0"/>
              <a:t> in a graph with edges connecting neighboring data points</a:t>
            </a:r>
          </a:p>
          <a:p>
            <a:pPr marL="342900" indent="-342900" eaLnBrk="1" hangingPunct="1">
              <a:spcBef>
                <a:spcPct val="20000"/>
              </a:spcBef>
            </a:pPr>
            <a:endParaRPr lang="en-US" dirty="0"/>
          </a:p>
        </p:txBody>
      </p:sp>
      <p:pic>
        <p:nvPicPr>
          <p:cNvPr id="256004" name="Picture 4" descr="se490906900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038600" y="4800600"/>
            <a:ext cx="4953000" cy="1838325"/>
          </a:xfrm>
          <a:ln/>
        </p:spPr>
      </p:pic>
      <p:sp>
        <p:nvSpPr>
          <p:cNvPr id="256005" name="Text Box 5"/>
          <p:cNvSpPr txBox="1">
            <a:spLocks noChangeArrowheads="1"/>
          </p:cNvSpPr>
          <p:nvPr/>
        </p:nvSpPr>
        <p:spPr bwMode="auto">
          <a:xfrm>
            <a:off x="152400" y="5105400"/>
            <a:ext cx="36576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dirty="0">
                <a:solidFill>
                  <a:srgbClr val="0066FF"/>
                </a:solidFill>
              </a:rPr>
              <a:t>Once we have all </a:t>
            </a:r>
            <a:r>
              <a:rPr lang="en-US" dirty="0" err="1">
                <a:solidFill>
                  <a:srgbClr val="0066FF"/>
                </a:solidFill>
              </a:rPr>
              <a:t>pairwise</a:t>
            </a:r>
            <a:r>
              <a:rPr lang="en-US" dirty="0">
                <a:solidFill>
                  <a:srgbClr val="0066FF"/>
                </a:solidFill>
              </a:rPr>
              <a:t> geodesic distances use </a:t>
            </a:r>
            <a:r>
              <a:rPr lang="en-US" dirty="0">
                <a:solidFill>
                  <a:srgbClr val="FF0000"/>
                </a:solidFill>
              </a:rPr>
              <a:t>classical metric MDS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  <a:ln/>
        </p:spPr>
        <p:txBody>
          <a:bodyPr/>
          <a:lstStyle/>
          <a:p>
            <a:pPr algn="l"/>
            <a:r>
              <a:rPr lang="en-US">
                <a:solidFill>
                  <a:srgbClr val="0D30FF"/>
                </a:solidFill>
                <a:latin typeface="Comic Sans MS" charset="0"/>
              </a:rPr>
              <a:t>Isomap - Algorithm</a:t>
            </a:r>
          </a:p>
        </p:txBody>
      </p:sp>
      <p:sp>
        <p:nvSpPr>
          <p:cNvPr id="259075" name="Rectangle 3"/>
          <p:cNvSpPr>
            <a:spLocks noChangeArrowheads="1"/>
          </p:cNvSpPr>
          <p:nvPr/>
        </p:nvSpPr>
        <p:spPr bwMode="auto">
          <a:xfrm>
            <a:off x="381000" y="1600200"/>
            <a:ext cx="8534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r>
              <a:rPr lang="en-US" dirty="0"/>
              <a:t>Determine the neighbors.</a:t>
            </a:r>
          </a:p>
          <a:p>
            <a:pPr marL="742950" lvl="1" indent="-285750" eaLnBrk="1" hangingPunct="1">
              <a:spcBef>
                <a:spcPct val="20000"/>
              </a:spcBef>
              <a:buFontTx/>
              <a:buChar char="–"/>
            </a:pPr>
            <a:r>
              <a:rPr lang="en-US" sz="2000" dirty="0"/>
              <a:t>All points in a fixed radius.</a:t>
            </a:r>
          </a:p>
          <a:p>
            <a:pPr marL="742950" lvl="1" indent="-285750" eaLnBrk="1" hangingPunct="1">
              <a:spcBef>
                <a:spcPct val="20000"/>
              </a:spcBef>
              <a:buFontTx/>
              <a:buChar char="–"/>
            </a:pPr>
            <a:r>
              <a:rPr lang="en-US" sz="2000" dirty="0"/>
              <a:t>K nearest neighbors</a:t>
            </a:r>
          </a:p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r>
              <a:rPr lang="en-US" dirty="0"/>
              <a:t> Construct a neighborhood graph.</a:t>
            </a:r>
          </a:p>
          <a:p>
            <a:pPr marL="742950" lvl="1" indent="-285750" eaLnBrk="1" hangingPunct="1">
              <a:spcBef>
                <a:spcPct val="20000"/>
              </a:spcBef>
              <a:buFontTx/>
              <a:buChar char="–"/>
            </a:pPr>
            <a:r>
              <a:rPr lang="en-US" sz="2000" dirty="0"/>
              <a:t>Each point is connected to the other if it is a K nearest neighbor.</a:t>
            </a:r>
          </a:p>
          <a:p>
            <a:pPr marL="742950" lvl="1" indent="-285750" eaLnBrk="1" hangingPunct="1">
              <a:spcBef>
                <a:spcPct val="20000"/>
              </a:spcBef>
              <a:buFontTx/>
              <a:buChar char="–"/>
            </a:pPr>
            <a:r>
              <a:rPr lang="en-US" sz="2000" dirty="0"/>
              <a:t>Edge Length equals the Euclidean distance</a:t>
            </a:r>
          </a:p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r>
              <a:rPr lang="en-US" dirty="0"/>
              <a:t>Compute the shortest paths between two nodes</a:t>
            </a:r>
          </a:p>
          <a:p>
            <a:pPr marL="742950" lvl="1" indent="-285750" eaLnBrk="1" hangingPunct="1">
              <a:spcBef>
                <a:spcPct val="20000"/>
              </a:spcBef>
              <a:buFontTx/>
              <a:buChar char="–"/>
            </a:pPr>
            <a:r>
              <a:rPr lang="en-US" sz="2000" dirty="0"/>
              <a:t>Floyd’s </a:t>
            </a:r>
            <a:r>
              <a:rPr lang="en-US" sz="2000" dirty="0" smtClean="0"/>
              <a:t>Algorithm (O(</a:t>
            </a:r>
            <a:r>
              <a:rPr lang="en-US" sz="2000" i="1" dirty="0" smtClean="0"/>
              <a:t>N</a:t>
            </a:r>
            <a:r>
              <a:rPr lang="en-US" sz="2000" i="1" baseline="30000" dirty="0" smtClean="0"/>
              <a:t>3</a:t>
            </a:r>
            <a:r>
              <a:rPr lang="en-US" sz="2000" dirty="0" smtClean="0"/>
              <a:t>))</a:t>
            </a:r>
          </a:p>
          <a:p>
            <a:pPr marL="742950" lvl="1" indent="-285750" eaLnBrk="1" hangingPunct="1">
              <a:spcBef>
                <a:spcPct val="20000"/>
              </a:spcBef>
              <a:buFontTx/>
              <a:buChar char="–"/>
            </a:pPr>
            <a:r>
              <a:rPr lang="en-US" sz="2000" dirty="0" err="1" smtClean="0"/>
              <a:t>Dijkstra’s</a:t>
            </a:r>
            <a:r>
              <a:rPr lang="en-US" sz="2000" dirty="0" smtClean="0"/>
              <a:t> Algorithm (O(</a:t>
            </a:r>
            <a:r>
              <a:rPr lang="en-US" sz="2000" i="1" dirty="0" smtClean="0"/>
              <a:t>kN</a:t>
            </a:r>
            <a:r>
              <a:rPr lang="en-US" sz="2000" i="1" baseline="30000" dirty="0" smtClean="0"/>
              <a:t>2</a:t>
            </a:r>
            <a:r>
              <a:rPr lang="en-US" sz="2000" i="1" dirty="0" smtClean="0"/>
              <a:t>logN))</a:t>
            </a:r>
            <a:endParaRPr lang="en-US" sz="2000" dirty="0" smtClean="0"/>
          </a:p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r>
              <a:rPr lang="en-US" dirty="0"/>
              <a:t>Construct a lower dimensional embedding.</a:t>
            </a:r>
          </a:p>
          <a:p>
            <a:pPr marL="742950" lvl="1" indent="-285750" eaLnBrk="1" hangingPunct="1">
              <a:spcBef>
                <a:spcPct val="20000"/>
              </a:spcBef>
              <a:buFontTx/>
              <a:buChar char="–"/>
            </a:pPr>
            <a:r>
              <a:rPr lang="en-US" sz="2000" dirty="0"/>
              <a:t>Classical MDS </a:t>
            </a:r>
          </a:p>
          <a:p>
            <a:pPr marL="342900" indent="-342900" eaLnBrk="1" hangingPunct="1">
              <a:spcBef>
                <a:spcPct val="20000"/>
              </a:spcBef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  <a:noFill/>
        </p:spPr>
        <p:txBody>
          <a:bodyPr/>
          <a:lstStyle/>
          <a:p>
            <a:r>
              <a:rPr lang="en-US" sz="3200" smtClean="0">
                <a:solidFill>
                  <a:srgbClr val="0D30FF"/>
                </a:solidFill>
                <a:latin typeface="Comic Sans MS" charset="0"/>
              </a:rPr>
              <a:t>A Dictionary between </a:t>
            </a:r>
            <a:br>
              <a:rPr lang="en-US" sz="3200" smtClean="0">
                <a:solidFill>
                  <a:srgbClr val="0D30FF"/>
                </a:solidFill>
                <a:latin typeface="Comic Sans MS" charset="0"/>
              </a:rPr>
            </a:br>
            <a:r>
              <a:rPr lang="en-US" sz="3200" smtClean="0">
                <a:solidFill>
                  <a:srgbClr val="0D30FF"/>
                </a:solidFill>
                <a:latin typeface="Comic Sans MS" charset="0"/>
              </a:rPr>
              <a:t>Machine Learning vs. Statistics</a:t>
            </a:r>
            <a:endParaRPr lang="en-US" sz="3200" smtClean="0">
              <a:solidFill>
                <a:schemeClr val="bg1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19200" y="1752600"/>
          <a:ext cx="7010400" cy="4384686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505200"/>
                <a:gridCol w="3505200"/>
              </a:tblGrid>
              <a:tr h="685800">
                <a:tc>
                  <a:txBody>
                    <a:bodyPr/>
                    <a:lstStyle/>
                    <a:p>
                      <a:r>
                        <a:rPr lang="en-US" dirty="0" smtClean="0"/>
                        <a:t>Machine</a:t>
                      </a:r>
                      <a:r>
                        <a:rPr lang="en-US" baseline="0" dirty="0" smtClean="0"/>
                        <a:t> Learning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Statistics</a:t>
                      </a:r>
                      <a:endParaRPr lang="en-US" dirty="0"/>
                    </a:p>
                  </a:txBody>
                  <a:tcPr/>
                </a:tc>
              </a:tr>
              <a:tr h="1315809">
                <a:tc>
                  <a:txBody>
                    <a:bodyPr/>
                    <a:lstStyle/>
                    <a:p>
                      <a:r>
                        <a:rPr lang="en-US" dirty="0" smtClean="0"/>
                        <a:t>Supervised Learning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Regression</a:t>
                      </a:r>
                    </a:p>
                    <a:p>
                      <a:r>
                        <a:rPr lang="en-US" dirty="0" smtClean="0"/>
                        <a:t>Classification</a:t>
                      </a:r>
                    </a:p>
                    <a:p>
                      <a:r>
                        <a:rPr lang="en-US" dirty="0" smtClean="0"/>
                        <a:t>Ranking</a:t>
                      </a:r>
                    </a:p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1315809">
                <a:tc>
                  <a:txBody>
                    <a:bodyPr/>
                    <a:lstStyle/>
                    <a:p>
                      <a:r>
                        <a:rPr lang="en-US" dirty="0" smtClean="0"/>
                        <a:t>Unsupervised Learning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Dimensionality Reduction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Clustering</a:t>
                      </a:r>
                    </a:p>
                    <a:p>
                      <a:r>
                        <a:rPr lang="en-US" dirty="0" smtClean="0"/>
                        <a:t>Density estimation</a:t>
                      </a:r>
                    </a:p>
                    <a:p>
                      <a:r>
                        <a:rPr lang="en-US" dirty="0" smtClean="0"/>
                        <a:t>…</a:t>
                      </a:r>
                    </a:p>
                  </a:txBody>
                  <a:tcPr/>
                </a:tc>
              </a:tr>
              <a:tr h="533634">
                <a:tc>
                  <a:txBody>
                    <a:bodyPr/>
                    <a:lstStyle/>
                    <a:p>
                      <a:r>
                        <a:rPr lang="en-US" dirty="0" smtClean="0"/>
                        <a:t>Semi-supervised Learning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</a:rPr>
                        <a:t>✗</a:t>
                      </a:r>
                      <a:endParaRPr lang="en-US" dirty="0"/>
                    </a:p>
                  </a:txBody>
                  <a:tcPr/>
                </a:tc>
              </a:tr>
              <a:tr h="533634">
                <a:tc>
                  <a:txBody>
                    <a:bodyPr/>
                    <a:lstStyle/>
                    <a:p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  <a:ln/>
        </p:spPr>
        <p:txBody>
          <a:bodyPr/>
          <a:lstStyle/>
          <a:p>
            <a:pPr algn="l"/>
            <a:r>
              <a:rPr lang="en-US">
                <a:solidFill>
                  <a:schemeClr val="bg1"/>
                </a:solidFill>
              </a:rPr>
              <a:t>Example…</a:t>
            </a:r>
          </a:p>
        </p:txBody>
      </p:sp>
      <p:pic>
        <p:nvPicPr>
          <p:cNvPr id="238595" name="Picture 3" descr="se500908000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b="49490"/>
          <a:stretch>
            <a:fillRect/>
          </a:stretch>
        </p:blipFill>
        <p:spPr>
          <a:xfrm>
            <a:off x="0" y="0"/>
            <a:ext cx="9144000" cy="6858000"/>
          </a:xfrm>
          <a:ln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ln/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263171" name="Picture 3" descr="web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34925"/>
            <a:ext cx="9144000" cy="6823075"/>
          </a:xfrm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ln/>
        </p:spPr>
        <p:txBody>
          <a:bodyPr/>
          <a:lstStyle/>
          <a:p>
            <a:endParaRPr lang="en-US"/>
          </a:p>
        </p:txBody>
      </p:sp>
      <p:pic>
        <p:nvPicPr>
          <p:cNvPr id="262147" name="Picture 3" descr="se500908000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t="50508"/>
          <a:stretch>
            <a:fillRect/>
          </a:stretch>
        </p:blipFill>
        <p:spPr>
          <a:xfrm>
            <a:off x="0" y="0"/>
            <a:ext cx="9144000" cy="6854825"/>
          </a:xfrm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  <a:ln/>
        </p:spPr>
        <p:txBody>
          <a:bodyPr/>
          <a:lstStyle/>
          <a:p>
            <a:pPr algn="l"/>
            <a:r>
              <a:rPr lang="en-US">
                <a:solidFill>
                  <a:srgbClr val="0D30FF"/>
                </a:solidFill>
                <a:latin typeface="Comic Sans MS" charset="0"/>
              </a:rPr>
              <a:t>Residual Variance</a:t>
            </a:r>
          </a:p>
        </p:txBody>
      </p:sp>
      <p:pic>
        <p:nvPicPr>
          <p:cNvPr id="264195" name="Picture 3" descr="se500908000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914400" y="1219200"/>
            <a:ext cx="6661150" cy="5286375"/>
          </a:xfrm>
          <a:ln/>
        </p:spPr>
      </p:pic>
      <p:sp>
        <p:nvSpPr>
          <p:cNvPr id="264196" name="Text Box 4"/>
          <p:cNvSpPr txBox="1">
            <a:spLocks noChangeArrowheads="1"/>
          </p:cNvSpPr>
          <p:nvPr/>
        </p:nvSpPr>
        <p:spPr bwMode="auto">
          <a:xfrm>
            <a:off x="2422525" y="1916113"/>
            <a:ext cx="1250950" cy="3048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400" b="1"/>
              <a:t>Face Images</a:t>
            </a:r>
          </a:p>
        </p:txBody>
      </p:sp>
      <p:sp>
        <p:nvSpPr>
          <p:cNvPr id="264197" name="Text Box 5"/>
          <p:cNvSpPr txBox="1">
            <a:spLocks noChangeArrowheads="1"/>
          </p:cNvSpPr>
          <p:nvPr/>
        </p:nvSpPr>
        <p:spPr bwMode="auto">
          <a:xfrm>
            <a:off x="5562600" y="2133600"/>
            <a:ext cx="925513" cy="3048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400" b="1"/>
              <a:t>SwisRoll</a:t>
            </a:r>
          </a:p>
        </p:txBody>
      </p:sp>
      <p:sp>
        <p:nvSpPr>
          <p:cNvPr id="264198" name="Text Box 6"/>
          <p:cNvSpPr txBox="1">
            <a:spLocks noChangeArrowheads="1"/>
          </p:cNvSpPr>
          <p:nvPr/>
        </p:nvSpPr>
        <p:spPr bwMode="auto">
          <a:xfrm>
            <a:off x="2514600" y="4419600"/>
            <a:ext cx="1290638" cy="3048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400" b="1"/>
              <a:t>Hand Images</a:t>
            </a:r>
          </a:p>
        </p:txBody>
      </p:sp>
      <p:sp>
        <p:nvSpPr>
          <p:cNvPr id="264199" name="Text Box 7"/>
          <p:cNvSpPr txBox="1">
            <a:spLocks noChangeArrowheads="1"/>
          </p:cNvSpPr>
          <p:nvPr/>
        </p:nvSpPr>
        <p:spPr bwMode="auto">
          <a:xfrm>
            <a:off x="5562600" y="4419600"/>
            <a:ext cx="282575" cy="3048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400" b="1"/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  <a:ln/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0000FF"/>
                </a:solidFill>
                <a:latin typeface="Comic Sans MS"/>
                <a:cs typeface="Comic Sans MS"/>
              </a:rPr>
              <a:t>Biomolecular</a:t>
            </a:r>
            <a:r>
              <a:rPr lang="en-US" dirty="0" smtClean="0">
                <a:solidFill>
                  <a:srgbClr val="0000FF"/>
                </a:solidFill>
                <a:latin typeface="Comic Sans MS"/>
                <a:cs typeface="Comic Sans MS"/>
              </a:rPr>
              <a:t>: </a:t>
            </a:r>
            <a:r>
              <a:rPr lang="en-US" dirty="0" err="1" smtClean="0">
                <a:solidFill>
                  <a:srgbClr val="0000FF"/>
                </a:solidFill>
                <a:latin typeface="Comic Sans MS"/>
                <a:cs typeface="Comic Sans MS"/>
              </a:rPr>
              <a:t>Alanine-dipeptide</a:t>
            </a:r>
            <a:endParaRPr lang="en-US" dirty="0">
              <a:solidFill>
                <a:srgbClr val="0000FF"/>
              </a:solidFill>
              <a:latin typeface="Comic Sans MS"/>
              <a:cs typeface="Comic Sans MS"/>
            </a:endParaRPr>
          </a:p>
        </p:txBody>
      </p:sp>
      <p:pic>
        <p:nvPicPr>
          <p:cNvPr id="5" name="Content Placeholder 4" descr="ala_isomap3900_k10_dimension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8187" r="-18187"/>
          <a:stretch>
            <a:fillRect/>
          </a:stretch>
        </p:blipFill>
        <p:spPr>
          <a:xfrm>
            <a:off x="4800600" y="3886200"/>
            <a:ext cx="3692265" cy="2106804"/>
          </a:xfrm>
        </p:spPr>
      </p:pic>
      <p:pic>
        <p:nvPicPr>
          <p:cNvPr id="6" name="Picture 5" descr="ala_isomap3900_k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810000"/>
            <a:ext cx="3226116" cy="2419587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62600" y="1371600"/>
            <a:ext cx="2853099" cy="251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alanine-dipeptide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1524000" y="1828800"/>
            <a:ext cx="2717800" cy="1371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76400" y="6172200"/>
            <a:ext cx="6428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ISOMAP 3D embedding with RMSD metric on 3900 </a:t>
            </a:r>
            <a:r>
              <a:rPr lang="en-US" dirty="0" err="1" smtClean="0"/>
              <a:t>Kcenters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  <a:ln/>
        </p:spPr>
        <p:txBody>
          <a:bodyPr/>
          <a:lstStyle/>
          <a:p>
            <a:r>
              <a:rPr lang="en-US" dirty="0" smtClean="0">
                <a:solidFill>
                  <a:srgbClr val="0000FF"/>
                </a:solidFill>
                <a:latin typeface="Comic Sans MS"/>
                <a:cs typeface="Comic Sans MS"/>
              </a:rPr>
              <a:t>Convergence of </a:t>
            </a:r>
            <a:r>
              <a:rPr lang="en-US" altLang="zh-CN" dirty="0" smtClean="0">
                <a:solidFill>
                  <a:srgbClr val="0000FF"/>
                </a:solidFill>
                <a:latin typeface="Comic Sans MS"/>
                <a:cs typeface="Comic Sans MS"/>
              </a:rPr>
              <a:t>ISOMAP</a:t>
            </a:r>
            <a:endParaRPr lang="en-US" dirty="0">
              <a:solidFill>
                <a:srgbClr val="0000FF"/>
              </a:solidFill>
              <a:latin typeface="Comic Sans MS"/>
              <a:cs typeface="Comic Sans MS"/>
            </a:endParaRPr>
          </a:p>
        </p:txBody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525963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 smtClean="0"/>
              <a:t>ISOMAP has provable convergence guarantees;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Given that {</a:t>
            </a:r>
            <a:r>
              <a:rPr lang="en-US" sz="2800" i="1" dirty="0" smtClean="0"/>
              <a:t>x</a:t>
            </a:r>
            <a:r>
              <a:rPr lang="en-US" sz="2800" i="1" baseline="-25000" dirty="0" smtClean="0"/>
              <a:t>i</a:t>
            </a:r>
            <a:r>
              <a:rPr lang="en-US" sz="2800" dirty="0" smtClean="0"/>
              <a:t>} is sampled sufficiently dense, ISOMAP will approximate closely the original distance as measured in manifold</a:t>
            </a:r>
            <a:r>
              <a:rPr lang="en-US" sz="2800" i="1" dirty="0" smtClean="0"/>
              <a:t> M</a:t>
            </a:r>
            <a:r>
              <a:rPr lang="en-US" sz="2800" dirty="0" smtClean="0"/>
              <a:t>;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In other words, actual geodesic distance approximations using graph G can be arbitrarily good;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Let’s examine these theoretical guarantees in more detail …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Possible Issues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6" name="Content Placeholder 5" descr="ettinger01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581" r="-1581"/>
          <a:stretch>
            <a:fillRect/>
          </a:stretch>
        </p:blipFill>
        <p:spPr/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Two step approximations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7" name="Content Placeholder 6" descr="ettinger02.png"/>
          <p:cNvPicPr>
            <a:picLocks noGrp="1" noChangeAspect="1"/>
          </p:cNvPicPr>
          <p:nvPr>
            <p:ph idx="1"/>
          </p:nvPr>
        </p:nvPicPr>
        <p:blipFill>
          <a:blip r:embed="rId2"/>
          <a:srcRect l="-2456" r="-2456"/>
          <a:stretch>
            <a:fillRect/>
          </a:stretch>
        </p:blipFill>
        <p:spPr/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solidFill>
                <a:srgbClr val="0000FF"/>
              </a:solidFill>
            </a:endParaRPr>
          </a:p>
        </p:txBody>
      </p:sp>
      <p:pic>
        <p:nvPicPr>
          <p:cNvPr id="5" name="Content Placeholder 4" descr="ettinger03.png"/>
          <p:cNvPicPr>
            <a:picLocks noGrp="1" noChangeAspect="1"/>
          </p:cNvPicPr>
          <p:nvPr>
            <p:ph idx="1"/>
          </p:nvPr>
        </p:nvPicPr>
        <p:blipFill>
          <a:blip r:embed="rId2"/>
          <a:srcRect t="-38402" b="-38402"/>
          <a:stretch>
            <a:fillRect/>
          </a:stretch>
        </p:blipFill>
        <p:spPr/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7827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Dense-sampling Theorem </a:t>
            </a:r>
            <a:br>
              <a:rPr lang="en-US" dirty="0" smtClean="0">
                <a:solidFill>
                  <a:srgbClr val="0000FF"/>
                </a:solidFill>
              </a:rPr>
            </a:br>
            <a:r>
              <a:rPr lang="en-US" sz="4000" dirty="0" smtClean="0">
                <a:solidFill>
                  <a:srgbClr val="0000FF"/>
                </a:solidFill>
              </a:rPr>
              <a:t>[Bernstein, de Silva, Langford, and </a:t>
            </a:r>
            <a:r>
              <a:rPr lang="en-US" sz="4000" dirty="0" err="1" smtClean="0">
                <a:solidFill>
                  <a:srgbClr val="0000FF"/>
                </a:solidFill>
              </a:rPr>
              <a:t>Tenenbaum</a:t>
            </a:r>
            <a:r>
              <a:rPr lang="en-US" sz="4000" dirty="0" smtClean="0">
                <a:solidFill>
                  <a:srgbClr val="0000FF"/>
                </a:solidFill>
              </a:rPr>
              <a:t> 2000]</a:t>
            </a:r>
            <a:endParaRPr lang="en-US" sz="4000" dirty="0">
              <a:solidFill>
                <a:srgbClr val="0000FF"/>
              </a:solidFill>
            </a:endParaRPr>
          </a:p>
        </p:txBody>
      </p:sp>
      <p:pic>
        <p:nvPicPr>
          <p:cNvPr id="6" name="Content Placeholder 5" descr="ettinger04.png"/>
          <p:cNvPicPr>
            <a:picLocks noGrp="1" noChangeAspect="1"/>
          </p:cNvPicPr>
          <p:nvPr>
            <p:ph idx="1"/>
          </p:nvPr>
        </p:nvPicPr>
        <p:blipFill>
          <a:blip r:embed="rId2"/>
          <a:srcRect t="-16678" b="-16678"/>
          <a:stretch>
            <a:fillRect/>
          </a:stretch>
        </p:blipFill>
        <p:spPr/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rgbClr val="0000FF"/>
                </a:solidFill>
              </a:rPr>
              <a:t>C</a:t>
            </a:r>
            <a:r>
              <a:rPr lang="en-US" altLang="zh-CN" smtClean="0">
                <a:solidFill>
                  <a:srgbClr val="0000FF"/>
                </a:solidFill>
              </a:rPr>
              <a:t>ontributions</a:t>
            </a:r>
            <a:endParaRPr lang="en-US" smtClean="0">
              <a:solidFill>
                <a:srgbClr val="0000FF"/>
              </a:solidFill>
            </a:endParaRPr>
          </a:p>
        </p:txBody>
      </p:sp>
      <p:sp>
        <p:nvSpPr>
          <p:cNvPr id="22531" name="Content Placeholder 7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r>
              <a:rPr lang="en-US" dirty="0" smtClean="0"/>
              <a:t>M</a:t>
            </a:r>
            <a:r>
              <a:rPr lang="en-US" altLang="zh-CN" dirty="0" smtClean="0"/>
              <a:t>achine learning and computer science society had proposed many of </a:t>
            </a:r>
            <a:r>
              <a:rPr lang="en-US" altLang="zh-CN" dirty="0" smtClean="0">
                <a:solidFill>
                  <a:srgbClr val="008000"/>
                </a:solidFill>
              </a:rPr>
              <a:t>scalable algorithms</a:t>
            </a:r>
            <a:r>
              <a:rPr lang="en-US" altLang="zh-CN" dirty="0" smtClean="0"/>
              <a:t> to deal with massive data sets</a:t>
            </a:r>
          </a:p>
          <a:p>
            <a:r>
              <a:rPr lang="en-US" dirty="0" smtClean="0"/>
              <a:t>T</a:t>
            </a:r>
            <a:r>
              <a:rPr lang="en-US" altLang="zh-CN" dirty="0" smtClean="0"/>
              <a:t>hose algorithms are often found following </a:t>
            </a:r>
            <a:r>
              <a:rPr lang="en-US" altLang="zh-CN" dirty="0" smtClean="0">
                <a:solidFill>
                  <a:srgbClr val="008000"/>
                </a:solidFill>
              </a:rPr>
              <a:t>consistency theory of statistics</a:t>
            </a:r>
          </a:p>
          <a:p>
            <a:r>
              <a:rPr lang="en-US" altLang="zh-CN" dirty="0" smtClean="0"/>
              <a:t>But sometimes traditional statistics </a:t>
            </a:r>
            <a:r>
              <a:rPr lang="en-US" altLang="zh-CN" dirty="0" smtClean="0">
                <a:solidFill>
                  <a:srgbClr val="FF0000"/>
                </a:solidFill>
              </a:rPr>
              <a:t>does not work </a:t>
            </a:r>
            <a:r>
              <a:rPr lang="en-US" altLang="zh-CN" dirty="0" smtClean="0"/>
              <a:t>…</a:t>
            </a:r>
            <a:endParaRPr lang="en-US" dirty="0" smtClean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Proof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5" name="Content Placeholder 4" descr="ettinger05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3480" r="-3480"/>
              <a:stretch>
                <a:fillRect/>
              </a:stretch>
            </p:blipFill>
          </mc:Choice>
          <mc:Fallback>
            <p:blipFill>
              <a:blip r:embed="rId3"/>
              <a:srcRect l="-3480" r="-3480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Proof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6" name="Content Placeholder 5" descr="ettinger06.png"/>
          <p:cNvPicPr>
            <a:picLocks noGrp="1" noChangeAspect="1"/>
          </p:cNvPicPr>
          <p:nvPr>
            <p:ph idx="1"/>
          </p:nvPr>
        </p:nvPicPr>
        <p:blipFill>
          <a:blip r:embed="rId2"/>
          <a:srcRect l="-4863" r="-4863"/>
          <a:stretch>
            <a:fillRect/>
          </a:stretch>
        </p:blipFill>
        <p:spPr/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Proof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5" name="Content Placeholder 4" descr="ettinger08.png"/>
          <p:cNvPicPr>
            <a:picLocks noGrp="1" noChangeAspect="1"/>
          </p:cNvPicPr>
          <p:nvPr>
            <p:ph idx="1"/>
          </p:nvPr>
        </p:nvPicPr>
        <p:blipFill>
          <a:blip r:embed="rId2"/>
          <a:srcRect l="-7040" r="-7040"/>
          <a:stretch>
            <a:fillRect/>
          </a:stretch>
        </p:blipFill>
        <p:spPr/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The Second Approximation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6" name="Content Placeholder 5" descr="ettinger09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6449" r="-6449"/>
              <a:stretch>
                <a:fillRect/>
              </a:stretch>
            </p:blipFill>
          </mc:Choice>
          <mc:Fallback>
            <p:blipFill>
              <a:blip r:embed="rId3"/>
              <a:srcRect l="-6449" r="-6449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Remarks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6" name="Content Placeholder 5" descr="ettinger10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3109" r="-3109"/>
              <a:stretch>
                <a:fillRect/>
              </a:stretch>
            </p:blipFill>
          </mc:Choice>
          <mc:Fallback>
            <p:blipFill>
              <a:blip r:embed="rId3"/>
              <a:srcRect l="-3109" r="-3109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Theorem 2 [Bernstein, de Silva, Langford, and </a:t>
            </a:r>
            <a:r>
              <a:rPr lang="en-US" dirty="0" err="1" smtClean="0">
                <a:solidFill>
                  <a:srgbClr val="0000FF"/>
                </a:solidFill>
              </a:rPr>
              <a:t>Tenenbaum</a:t>
            </a:r>
            <a:r>
              <a:rPr lang="en-US" dirty="0" smtClean="0">
                <a:solidFill>
                  <a:srgbClr val="0000FF"/>
                </a:solidFill>
              </a:rPr>
              <a:t> 2000]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5" name="Content Placeholder 4" descr="ettinger11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t="-6443" b="-6443"/>
              <a:stretch>
                <a:fillRect/>
              </a:stretch>
            </p:blipFill>
          </mc:Choice>
          <mc:Fallback>
            <p:blipFill>
              <a:blip r:embed="rId3"/>
              <a:srcRect t="-6443" b="-6443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Proof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6" name="Content Placeholder 5" descr="ettinger12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2578" r="-2578"/>
              <a:stretch>
                <a:fillRect/>
              </a:stretch>
            </p:blipFill>
          </mc:Choice>
          <mc:Fallback>
            <p:blipFill>
              <a:blip r:embed="rId3"/>
              <a:srcRect l="-2578" r="-2578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Main Theorem</a:t>
            </a:r>
            <a:br>
              <a:rPr lang="en-US" dirty="0" smtClean="0">
                <a:solidFill>
                  <a:srgbClr val="0000FF"/>
                </a:solidFill>
              </a:rPr>
            </a:br>
            <a:r>
              <a:rPr lang="en-US" dirty="0" smtClean="0">
                <a:solidFill>
                  <a:srgbClr val="0000FF"/>
                </a:solidFill>
              </a:rPr>
              <a:t>[Bernstein, de Silva, Langford, and </a:t>
            </a:r>
            <a:r>
              <a:rPr lang="en-US" dirty="0" err="1" smtClean="0">
                <a:solidFill>
                  <a:srgbClr val="0000FF"/>
                </a:solidFill>
              </a:rPr>
              <a:t>Tenenbaum</a:t>
            </a:r>
            <a:r>
              <a:rPr lang="en-US" dirty="0" smtClean="0">
                <a:solidFill>
                  <a:srgbClr val="0000FF"/>
                </a:solidFill>
              </a:rPr>
              <a:t> 2000]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5" name="Content Placeholder 4" descr="ettinger13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5722" r="-5722"/>
              <a:stretch>
                <a:fillRect/>
              </a:stretch>
            </p:blipFill>
          </mc:Choice>
          <mc:Fallback>
            <p:blipFill>
              <a:blip r:embed="rId3"/>
              <a:srcRect l="-5722" r="-5722"/>
              <a:stretch>
                <a:fillRect/>
              </a:stretch>
            </p:blipFill>
          </mc:Fallback>
        </mc:AlternateContent>
        <p:spPr>
          <a:xfrm>
            <a:off x="457200" y="1981200"/>
            <a:ext cx="8229600" cy="4525963"/>
          </a:xfr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Probabilistic Result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6" name="Content Placeholder 5" descr="ettinger14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636" r="-636"/>
              <a:stretch>
                <a:fillRect/>
              </a:stretch>
            </p:blipFill>
          </mc:Choice>
          <mc:Fallback>
            <p:blipFill>
              <a:blip r:embed="rId3"/>
              <a:srcRect l="-636" r="-636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  <a:ln/>
        </p:spPr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A S</a:t>
            </a:r>
            <a:r>
              <a:rPr lang="en-US" altLang="zh-CN" dirty="0" smtClean="0">
                <a:solidFill>
                  <a:srgbClr val="0000FF"/>
                </a:solidFill>
              </a:rPr>
              <a:t>hortcoming of ISOMAP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dirty="0" smtClean="0"/>
              <a:t>One need to compute </a:t>
            </a:r>
            <a:r>
              <a:rPr lang="en-US" altLang="zh-CN" dirty="0" err="1" smtClean="0"/>
              <a:t>pairwise</a:t>
            </a:r>
            <a:r>
              <a:rPr lang="en-US" altLang="zh-CN" dirty="0" smtClean="0"/>
              <a:t> shortest path between </a:t>
            </a:r>
            <a:r>
              <a:rPr lang="en-US" altLang="zh-CN" dirty="0" smtClean="0">
                <a:solidFill>
                  <a:srgbClr val="FF0000"/>
                </a:solidFill>
              </a:rPr>
              <a:t>all</a:t>
            </a:r>
            <a:r>
              <a:rPr lang="en-US" altLang="zh-CN" dirty="0" smtClean="0"/>
              <a:t> sample pairs (</a:t>
            </a:r>
            <a:r>
              <a:rPr lang="zh-CN" altLang="zh-CN" dirty="0" err="1" smtClean="0"/>
              <a:t>i</a:t>
            </a:r>
            <a:r>
              <a:rPr lang="en-US" altLang="zh-CN" dirty="0" smtClean="0"/>
              <a:t>,</a:t>
            </a:r>
            <a:r>
              <a:rPr lang="en-US" altLang="zh-CN" dirty="0" err="1" smtClean="0"/>
              <a:t>j</a:t>
            </a:r>
            <a:r>
              <a:rPr lang="en-US" altLang="zh-CN" dirty="0" smtClean="0"/>
              <a:t>)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solidFill>
                  <a:srgbClr val="FF0000"/>
                </a:solidFill>
              </a:rPr>
              <a:t>G</a:t>
            </a:r>
            <a:r>
              <a:rPr lang="en-US" altLang="zh-CN" dirty="0" smtClean="0">
                <a:solidFill>
                  <a:srgbClr val="FF0000"/>
                </a:solidFill>
              </a:rPr>
              <a:t>lobal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solidFill>
                  <a:srgbClr val="FF0000"/>
                </a:solidFill>
              </a:rPr>
              <a:t>Non-sparse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solidFill>
                  <a:srgbClr val="FF0000"/>
                </a:solidFill>
              </a:rPr>
              <a:t>Cubic complexity </a:t>
            </a:r>
            <a:r>
              <a:rPr lang="en-US" altLang="zh-CN" dirty="0" smtClean="0">
                <a:solidFill>
                  <a:srgbClr val="FF0000"/>
                </a:solidFill>
              </a:rPr>
              <a:t>O(N</a:t>
            </a:r>
            <a:r>
              <a:rPr lang="en-US" altLang="zh-CN" baseline="30000" dirty="0" smtClean="0">
                <a:solidFill>
                  <a:srgbClr val="FF0000"/>
                </a:solidFill>
              </a:rPr>
              <a:t>3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</p:spPr>
        <p:txBody>
          <a:bodyPr/>
          <a:lstStyle/>
          <a:p>
            <a:r>
              <a:rPr lang="en-US" sz="3600" smtClean="0">
                <a:solidFill>
                  <a:srgbClr val="0D30FF"/>
                </a:solidFill>
                <a:latin typeface="Comic Sans MS" charset="0"/>
              </a:rPr>
              <a:t>Principal Component Analysis (PCA)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333500"/>
            <a:ext cx="7848600" cy="533400"/>
          </a:xfrm>
          <a:noFill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/>
              <a:t>Principal Component Analysis (PCA)</a:t>
            </a:r>
          </a:p>
          <a:p>
            <a:pPr>
              <a:lnSpc>
                <a:spcPct val="90000"/>
              </a:lnSpc>
            </a:pPr>
            <a:endParaRPr lang="en-US" sz="2000" dirty="0"/>
          </a:p>
        </p:txBody>
      </p:sp>
      <p:pic>
        <p:nvPicPr>
          <p:cNvPr id="30725" name="Picture 4" descr="img17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1676083" y="4114800"/>
            <a:ext cx="2171700" cy="2162175"/>
          </a:xfrm>
        </p:spPr>
      </p:pic>
      <p:sp>
        <p:nvSpPr>
          <p:cNvPr id="30726" name="Line 5"/>
          <p:cNvSpPr>
            <a:spLocks noChangeShapeType="1"/>
          </p:cNvSpPr>
          <p:nvPr/>
        </p:nvSpPr>
        <p:spPr bwMode="auto">
          <a:xfrm flipV="1">
            <a:off x="1218883" y="3352800"/>
            <a:ext cx="0" cy="342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27" name="Line 6"/>
          <p:cNvSpPr>
            <a:spLocks noChangeShapeType="1"/>
          </p:cNvSpPr>
          <p:nvPr/>
        </p:nvSpPr>
        <p:spPr bwMode="auto">
          <a:xfrm>
            <a:off x="609283" y="6400800"/>
            <a:ext cx="426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28" name="Line 7"/>
          <p:cNvSpPr>
            <a:spLocks noChangeShapeType="1"/>
          </p:cNvSpPr>
          <p:nvPr/>
        </p:nvSpPr>
        <p:spPr bwMode="auto">
          <a:xfrm flipV="1">
            <a:off x="1676083" y="4419600"/>
            <a:ext cx="2362200" cy="14478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29" name="Line 8"/>
          <p:cNvSpPr>
            <a:spLocks noChangeShapeType="1"/>
          </p:cNvSpPr>
          <p:nvPr/>
        </p:nvSpPr>
        <p:spPr bwMode="auto">
          <a:xfrm flipH="1" flipV="1">
            <a:off x="2209483" y="4267200"/>
            <a:ext cx="838200" cy="14478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30" name="Oval 9"/>
          <p:cNvSpPr>
            <a:spLocks noChangeArrowheads="1"/>
          </p:cNvSpPr>
          <p:nvPr/>
        </p:nvSpPr>
        <p:spPr bwMode="auto">
          <a:xfrm rot="-1976953">
            <a:off x="1752283" y="4953000"/>
            <a:ext cx="2057400" cy="609600"/>
          </a:xfrm>
          <a:prstGeom prst="ellipse">
            <a:avLst/>
          </a:prstGeom>
          <a:noFill/>
          <a:ln w="12700">
            <a:solidFill>
              <a:srgbClr val="00FF00"/>
            </a:solidFill>
            <a:prstDash val="sysDot"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34" name="Text Box 23"/>
          <p:cNvSpPr txBox="1">
            <a:spLocks noChangeArrowheads="1"/>
          </p:cNvSpPr>
          <p:nvPr/>
        </p:nvSpPr>
        <p:spPr bwMode="auto">
          <a:xfrm>
            <a:off x="5768146" y="6243627"/>
            <a:ext cx="28412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/>
              <a:t>One </a:t>
            </a:r>
            <a:r>
              <a:rPr lang="en-US" dirty="0" smtClean="0"/>
              <a:t>Dimensional Manifold</a:t>
            </a:r>
            <a:endParaRPr lang="en-US" dirty="0"/>
          </a:p>
        </p:txBody>
      </p:sp>
      <p:grpSp>
        <p:nvGrpSpPr>
          <p:cNvPr id="2" name="Group 27"/>
          <p:cNvGrpSpPr/>
          <p:nvPr/>
        </p:nvGrpSpPr>
        <p:grpSpPr>
          <a:xfrm>
            <a:off x="5410200" y="3424227"/>
            <a:ext cx="2743200" cy="2819400"/>
            <a:chOff x="5410200" y="3048000"/>
            <a:chExt cx="2743200" cy="2819400"/>
          </a:xfrm>
        </p:grpSpPr>
        <p:sp>
          <p:nvSpPr>
            <p:cNvPr id="30731" name="Line 10"/>
            <p:cNvSpPr>
              <a:spLocks noChangeShapeType="1"/>
            </p:cNvSpPr>
            <p:nvPr/>
          </p:nvSpPr>
          <p:spPr bwMode="auto">
            <a:xfrm flipV="1">
              <a:off x="5867400" y="3048000"/>
              <a:ext cx="0" cy="2819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32" name="Line 11"/>
            <p:cNvSpPr>
              <a:spLocks noChangeShapeType="1"/>
            </p:cNvSpPr>
            <p:nvPr/>
          </p:nvSpPr>
          <p:spPr bwMode="auto">
            <a:xfrm>
              <a:off x="5410200" y="5638800"/>
              <a:ext cx="2743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" name="Group 12"/>
            <p:cNvGrpSpPr>
              <a:grpSpLocks/>
            </p:cNvGrpSpPr>
            <p:nvPr/>
          </p:nvGrpSpPr>
          <p:grpSpPr bwMode="auto">
            <a:xfrm rot="-4487457">
              <a:off x="6324600" y="3581400"/>
              <a:ext cx="1447800" cy="1447800"/>
              <a:chOff x="4080" y="2832"/>
              <a:chExt cx="912" cy="912"/>
            </a:xfrm>
          </p:grpSpPr>
          <p:sp>
            <p:nvSpPr>
              <p:cNvPr id="30737" name="Oval 13"/>
              <p:cNvSpPr>
                <a:spLocks noChangeArrowheads="1"/>
              </p:cNvSpPr>
              <p:nvPr/>
            </p:nvSpPr>
            <p:spPr bwMode="auto">
              <a:xfrm>
                <a:off x="4080" y="2832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38" name="Oval 14"/>
              <p:cNvSpPr>
                <a:spLocks noChangeArrowheads="1"/>
              </p:cNvSpPr>
              <p:nvPr/>
            </p:nvSpPr>
            <p:spPr bwMode="auto">
              <a:xfrm>
                <a:off x="4176" y="2928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39" name="Oval 15"/>
              <p:cNvSpPr>
                <a:spLocks noChangeArrowheads="1"/>
              </p:cNvSpPr>
              <p:nvPr/>
            </p:nvSpPr>
            <p:spPr bwMode="auto">
              <a:xfrm>
                <a:off x="4272" y="3024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0" name="Oval 16"/>
              <p:cNvSpPr>
                <a:spLocks noChangeArrowheads="1"/>
              </p:cNvSpPr>
              <p:nvPr/>
            </p:nvSpPr>
            <p:spPr bwMode="auto">
              <a:xfrm>
                <a:off x="4368" y="3120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1" name="Oval 17"/>
              <p:cNvSpPr>
                <a:spLocks noChangeArrowheads="1"/>
              </p:cNvSpPr>
              <p:nvPr/>
            </p:nvSpPr>
            <p:spPr bwMode="auto">
              <a:xfrm>
                <a:off x="4464" y="3216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2" name="Oval 18"/>
              <p:cNvSpPr>
                <a:spLocks noChangeArrowheads="1"/>
              </p:cNvSpPr>
              <p:nvPr/>
            </p:nvSpPr>
            <p:spPr bwMode="auto">
              <a:xfrm>
                <a:off x="4560" y="3312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3" name="Oval 19"/>
              <p:cNvSpPr>
                <a:spLocks noChangeArrowheads="1"/>
              </p:cNvSpPr>
              <p:nvPr/>
            </p:nvSpPr>
            <p:spPr bwMode="auto">
              <a:xfrm>
                <a:off x="4656" y="3408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4" name="Oval 20"/>
              <p:cNvSpPr>
                <a:spLocks noChangeArrowheads="1"/>
              </p:cNvSpPr>
              <p:nvPr/>
            </p:nvSpPr>
            <p:spPr bwMode="auto">
              <a:xfrm>
                <a:off x="4752" y="3504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5" name="Oval 21"/>
              <p:cNvSpPr>
                <a:spLocks noChangeArrowheads="1"/>
              </p:cNvSpPr>
              <p:nvPr/>
            </p:nvSpPr>
            <p:spPr bwMode="auto">
              <a:xfrm>
                <a:off x="4848" y="3600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6" name="Oval 22"/>
              <p:cNvSpPr>
                <a:spLocks noChangeArrowheads="1"/>
              </p:cNvSpPr>
              <p:nvPr/>
            </p:nvSpPr>
            <p:spPr bwMode="auto">
              <a:xfrm>
                <a:off x="4944" y="3696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0735" name="Line 24"/>
            <p:cNvSpPr>
              <a:spLocks noChangeShapeType="1"/>
            </p:cNvSpPr>
            <p:nvPr/>
          </p:nvSpPr>
          <p:spPr bwMode="auto">
            <a:xfrm flipV="1">
              <a:off x="5759450" y="3654425"/>
              <a:ext cx="2362200" cy="14478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30722" name="Object 2"/>
          <p:cNvGraphicFramePr>
            <a:graphicFrameLocks noChangeAspect="1"/>
          </p:cNvGraphicFramePr>
          <p:nvPr/>
        </p:nvGraphicFramePr>
        <p:xfrm>
          <a:off x="1989138" y="1866900"/>
          <a:ext cx="5292725" cy="904875"/>
        </p:xfrm>
        <a:graphic>
          <a:graphicData uri="http://schemas.openxmlformats.org/presentationml/2006/ole">
            <p:oleObj spid="_x0000_s300034" name="Equation" r:id="rId4" imgW="2603500" imgH="444500" progId="Equation.3">
              <p:embed/>
            </p:oleObj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631637" y="2983468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Eigen-decomposition of </a:t>
            </a:r>
            <a:endParaRPr lang="en-US" dirty="0"/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/>
        </p:nvGraphicFramePr>
        <p:xfrm>
          <a:off x="3160713" y="2771775"/>
          <a:ext cx="2706687" cy="709613"/>
        </p:xfrm>
        <a:graphic>
          <a:graphicData uri="http://schemas.openxmlformats.org/presentationml/2006/ole">
            <p:oleObj spid="_x0000_s300035" name="Equation" r:id="rId5" imgW="1600200" imgH="419100" progId="Equation.3">
              <p:embed/>
            </p:oleObj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6068901" y="2963446"/>
            <a:ext cx="20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fixed </a:t>
            </a:r>
            <a:r>
              <a:rPr lang="en-US" dirty="0" err="1" smtClean="0"/>
              <a:t>p</a:t>
            </a:r>
            <a:r>
              <a:rPr lang="en-US" dirty="0" smtClean="0"/>
              <a:t> and </a:t>
            </a:r>
            <a:r>
              <a:rPr lang="en-US" dirty="0" err="1" smtClean="0"/>
              <a:t>n</a:t>
            </a:r>
            <a:r>
              <a:rPr lang="en-US" dirty="0" smtClean="0"/>
              <a:t>-&gt;∞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  <a:ln/>
        </p:spPr>
        <p:txBody>
          <a:bodyPr/>
          <a:lstStyle/>
          <a:p>
            <a:pPr algn="l"/>
            <a:r>
              <a:rPr lang="en-US" dirty="0">
                <a:solidFill>
                  <a:srgbClr val="0000FF"/>
                </a:solidFill>
                <a:latin typeface="Comic Sans MS" charset="0"/>
              </a:rPr>
              <a:t>Locally Linear Embedding</a:t>
            </a:r>
          </a:p>
        </p:txBody>
      </p:sp>
      <p:pic>
        <p:nvPicPr>
          <p:cNvPr id="265219" name="Picture 3" descr="llemovg11"/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609600" y="1981200"/>
            <a:ext cx="3962400" cy="3962400"/>
          </a:xfrm>
        </p:spPr>
      </p:pic>
      <p:sp>
        <p:nvSpPr>
          <p:cNvPr id="265220" name="Rectangle 4"/>
          <p:cNvSpPr>
            <a:spLocks noChangeArrowheads="1"/>
          </p:cNvSpPr>
          <p:nvPr/>
        </p:nvSpPr>
        <p:spPr bwMode="auto">
          <a:xfrm>
            <a:off x="1981200" y="1371600"/>
            <a:ext cx="598774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400" i="1" dirty="0"/>
              <a:t> </a:t>
            </a:r>
            <a:r>
              <a:rPr lang="en-US" sz="1600" b="1" i="1" dirty="0"/>
              <a:t>manifold is a topological space which is locally Euclidean</a:t>
            </a:r>
            <a:r>
              <a:rPr lang="en-US" sz="1400" dirty="0"/>
              <a:t>.”</a:t>
            </a:r>
          </a:p>
        </p:txBody>
      </p:sp>
      <p:sp>
        <p:nvSpPr>
          <p:cNvPr id="265221" name="Text Box 5"/>
          <p:cNvSpPr txBox="1">
            <a:spLocks noChangeArrowheads="1"/>
          </p:cNvSpPr>
          <p:nvPr/>
        </p:nvSpPr>
        <p:spPr bwMode="auto">
          <a:xfrm>
            <a:off x="4724400" y="2133600"/>
            <a:ext cx="313419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b="1" dirty="0"/>
              <a:t>Fit </a:t>
            </a:r>
            <a:r>
              <a:rPr lang="en-US" b="1" dirty="0" smtClean="0"/>
              <a:t>Locally, </a:t>
            </a:r>
            <a:r>
              <a:rPr lang="en-US" b="1" dirty="0"/>
              <a:t>Think Globally</a:t>
            </a:r>
          </a:p>
        </p:txBody>
      </p:sp>
      <p:pic>
        <p:nvPicPr>
          <p:cNvPr id="265222" name="Picture 6" descr="swissRoll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 l="64444"/>
          <a:stretch>
            <a:fillRect/>
          </a:stretch>
        </p:blipFill>
        <p:spPr>
          <a:xfrm>
            <a:off x="4953000" y="2971800"/>
            <a:ext cx="3657600" cy="3429000"/>
          </a:xfrm>
          <a:ln/>
        </p:spPr>
      </p:pic>
      <p:sp>
        <p:nvSpPr>
          <p:cNvPr id="265223" name="AutoShape 7"/>
          <p:cNvSpPr>
            <a:spLocks noChangeArrowheads="1"/>
          </p:cNvSpPr>
          <p:nvPr/>
        </p:nvSpPr>
        <p:spPr bwMode="auto">
          <a:xfrm>
            <a:off x="4038600" y="4191000"/>
            <a:ext cx="976313" cy="485775"/>
          </a:xfrm>
          <a:prstGeom prst="rightArrow">
            <a:avLst>
              <a:gd name="adj1" fmla="val 50000"/>
              <a:gd name="adj2" fmla="val 5024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42" name="Picture 2" descr="se490906900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b="26471"/>
          <a:stretch>
            <a:fillRect/>
          </a:stretch>
        </p:blipFill>
        <p:spPr>
          <a:xfrm>
            <a:off x="381000" y="1905000"/>
            <a:ext cx="4419600" cy="4005263"/>
          </a:xfrm>
          <a:ln/>
        </p:spPr>
      </p:pic>
      <p:sp>
        <p:nvSpPr>
          <p:cNvPr id="266243" name="Text Box 3"/>
          <p:cNvSpPr txBox="1">
            <a:spLocks noChangeArrowheads="1"/>
          </p:cNvSpPr>
          <p:nvPr/>
        </p:nvSpPr>
        <p:spPr bwMode="auto">
          <a:xfrm>
            <a:off x="5637213" y="1600200"/>
            <a:ext cx="3302000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600"/>
              <a:t>We expect each data point and its </a:t>
            </a:r>
          </a:p>
          <a:p>
            <a:pPr eaLnBrk="1" hangingPunct="1"/>
            <a:r>
              <a:rPr lang="en-US" sz="1600"/>
              <a:t>neighbours to lie on or close</a:t>
            </a:r>
          </a:p>
          <a:p>
            <a:pPr eaLnBrk="1" hangingPunct="1"/>
            <a:r>
              <a:rPr lang="en-US" sz="1600"/>
              <a:t> to a locally linear patch of the</a:t>
            </a:r>
          </a:p>
          <a:p>
            <a:pPr eaLnBrk="1" hangingPunct="1"/>
            <a:r>
              <a:rPr lang="en-US" sz="1600"/>
              <a:t>manifold.</a:t>
            </a:r>
          </a:p>
        </p:txBody>
      </p:sp>
      <p:pic>
        <p:nvPicPr>
          <p:cNvPr id="266244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4953000" y="4800600"/>
            <a:ext cx="3665538" cy="93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6245" name="Rectangle 5"/>
          <p:cNvSpPr>
            <a:spLocks noChangeArrowheads="1"/>
          </p:cNvSpPr>
          <p:nvPr/>
        </p:nvSpPr>
        <p:spPr bwMode="auto">
          <a:xfrm>
            <a:off x="5638800" y="2743200"/>
            <a:ext cx="3200400" cy="155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600"/>
              <a:t>Each point can be written as a linear combination of its neighbors.</a:t>
            </a:r>
          </a:p>
          <a:p>
            <a:pPr eaLnBrk="1" hangingPunct="1"/>
            <a:r>
              <a:rPr lang="en-US" sz="1600"/>
              <a:t>The weights choosen to</a:t>
            </a:r>
          </a:p>
          <a:p>
            <a:pPr eaLnBrk="1" hangingPunct="1"/>
            <a:r>
              <a:rPr lang="en-US" sz="1600"/>
              <a:t>minimize the reconstruction</a:t>
            </a:r>
          </a:p>
          <a:p>
            <a:pPr eaLnBrk="1" hangingPunct="1"/>
            <a:r>
              <a:rPr lang="en-US" sz="1600"/>
              <a:t>Error.</a:t>
            </a:r>
          </a:p>
        </p:txBody>
      </p:sp>
      <p:sp>
        <p:nvSpPr>
          <p:cNvPr id="266246" name="Text Box 6"/>
          <p:cNvSpPr txBox="1">
            <a:spLocks noChangeArrowheads="1"/>
          </p:cNvSpPr>
          <p:nvPr/>
        </p:nvSpPr>
        <p:spPr bwMode="auto">
          <a:xfrm>
            <a:off x="5775325" y="6232525"/>
            <a:ext cx="21034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600" b="1" i="1"/>
              <a:t>Derivation on board</a:t>
            </a:r>
          </a:p>
        </p:txBody>
      </p:sp>
      <p:sp>
        <p:nvSpPr>
          <p:cNvPr id="266247" name="Rectangle 7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  <a:ln/>
        </p:spPr>
        <p:txBody>
          <a:bodyPr/>
          <a:lstStyle/>
          <a:p>
            <a:pPr algn="l"/>
            <a:r>
              <a:rPr lang="en-US">
                <a:solidFill>
                  <a:srgbClr val="0D30FF"/>
                </a:solidFill>
                <a:latin typeface="Comic Sans MS" charset="0"/>
              </a:rPr>
              <a:t>Fit Locally…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  <a:ln/>
        </p:spPr>
        <p:txBody>
          <a:bodyPr/>
          <a:lstStyle/>
          <a:p>
            <a:pPr algn="l"/>
            <a:r>
              <a:rPr lang="en-US">
                <a:solidFill>
                  <a:srgbClr val="0D30FF"/>
                </a:solidFill>
                <a:latin typeface="Comic Sans MS" charset="0"/>
              </a:rPr>
              <a:t>Important property...</a:t>
            </a:r>
          </a:p>
        </p:txBody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The weights that minimize the reconstruction errors are invariant to rotation, rescaling and translation of the data points.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Invariance to translation is enforced by adding the constraint that the weights sum to one.</a:t>
            </a:r>
          </a:p>
          <a:p>
            <a:pPr>
              <a:lnSpc>
                <a:spcPct val="90000"/>
              </a:lnSpc>
            </a:pPr>
            <a:r>
              <a:rPr lang="en-US" sz="2800" b="1">
                <a:solidFill>
                  <a:srgbClr val="FF3300"/>
                </a:solidFill>
              </a:rPr>
              <a:t>The same weights that reconstruct the datapoints in D dimensions should reconstruct it in the manifold in d dimensions.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The weights characterize the intrinsic geometric properties of each neighborhood.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Text Box 2"/>
          <p:cNvSpPr txBox="1">
            <a:spLocks noChangeArrowheads="1"/>
          </p:cNvSpPr>
          <p:nvPr/>
        </p:nvSpPr>
        <p:spPr bwMode="auto">
          <a:xfrm>
            <a:off x="5637213" y="1600200"/>
            <a:ext cx="1841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endParaRPr lang="en-US" sz="1600"/>
          </a:p>
        </p:txBody>
      </p:sp>
      <p:sp>
        <p:nvSpPr>
          <p:cNvPr id="26829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  <a:ln/>
        </p:spPr>
        <p:txBody>
          <a:bodyPr/>
          <a:lstStyle/>
          <a:p>
            <a:pPr algn="l"/>
            <a:r>
              <a:rPr lang="en-US">
                <a:solidFill>
                  <a:srgbClr val="0D30FF"/>
                </a:solidFill>
                <a:latin typeface="Comic Sans MS" charset="0"/>
              </a:rPr>
              <a:t>Think Globally…</a:t>
            </a:r>
          </a:p>
        </p:txBody>
      </p:sp>
      <p:pic>
        <p:nvPicPr>
          <p:cNvPr id="268293" name="Picture 5" descr="se4909069002"/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152400" y="1524000"/>
            <a:ext cx="4514850" cy="4525963"/>
          </a:xfrm>
          <a:ln/>
        </p:spPr>
      </p:pic>
      <p:pic>
        <p:nvPicPr>
          <p:cNvPr id="268294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4038600" y="1981200"/>
            <a:ext cx="4356100" cy="45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8295" name="Picture 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/>
          <a:srcRect r="29488"/>
          <a:stretch>
            <a:fillRect/>
          </a:stretch>
        </p:blipFill>
        <p:spPr bwMode="auto">
          <a:xfrm>
            <a:off x="4343400" y="4648200"/>
            <a:ext cx="4191000" cy="982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Text Box 2"/>
          <p:cNvSpPr txBox="1">
            <a:spLocks noChangeArrowheads="1"/>
          </p:cNvSpPr>
          <p:nvPr/>
        </p:nvSpPr>
        <p:spPr bwMode="auto">
          <a:xfrm>
            <a:off x="5637213" y="1600200"/>
            <a:ext cx="1841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endParaRPr lang="en-US" sz="1600"/>
          </a:p>
        </p:txBody>
      </p:sp>
      <p:sp>
        <p:nvSpPr>
          <p:cNvPr id="26829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  <a:ln/>
        </p:spPr>
        <p:txBody>
          <a:bodyPr/>
          <a:lstStyle/>
          <a:p>
            <a:pPr algn="l"/>
            <a:r>
              <a:rPr lang="en-US" dirty="0" smtClean="0">
                <a:solidFill>
                  <a:srgbClr val="0D30FF"/>
                </a:solidFill>
                <a:latin typeface="Comic Sans MS" charset="0"/>
              </a:rPr>
              <a:t>Algorithm (K-NN)</a:t>
            </a:r>
            <a:endParaRPr lang="en-US" dirty="0">
              <a:solidFill>
                <a:srgbClr val="0D30FF"/>
              </a:solidFill>
              <a:latin typeface="Comic Sans MS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2400" y="1295400"/>
            <a:ext cx="8991600" cy="54102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Local fitting step (with centering)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Consider a point </a:t>
            </a:r>
            <a:r>
              <a:rPr lang="en-US" i="1" dirty="0" smtClean="0"/>
              <a:t>x</a:t>
            </a:r>
            <a:r>
              <a:rPr lang="en-US" i="1" baseline="-25000" dirty="0" smtClean="0"/>
              <a:t>i</a:t>
            </a:r>
          </a:p>
          <a:p>
            <a:pPr lvl="1"/>
            <a:r>
              <a:rPr lang="en-US" dirty="0" smtClean="0"/>
              <a:t>Choose its </a:t>
            </a:r>
            <a:r>
              <a:rPr lang="en-US" dirty="0" err="1" smtClean="0"/>
              <a:t>K(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) </a:t>
            </a:r>
            <a:r>
              <a:rPr lang="en-US" dirty="0" smtClean="0"/>
              <a:t>neighbors </a:t>
            </a:r>
            <a:r>
              <a:rPr lang="en-US" i="1" dirty="0" err="1" smtClean="0"/>
              <a:t>η</a:t>
            </a:r>
            <a:r>
              <a:rPr lang="en-US" i="1" baseline="-25000" dirty="0" err="1" smtClean="0"/>
              <a:t>j</a:t>
            </a:r>
            <a:r>
              <a:rPr lang="en-US" dirty="0" smtClean="0"/>
              <a:t> </a:t>
            </a:r>
            <a:r>
              <a:rPr lang="en-US" altLang="zh-CN" dirty="0" smtClean="0"/>
              <a:t>whose origin is at </a:t>
            </a:r>
            <a:r>
              <a:rPr lang="en-US" i="1" dirty="0" smtClean="0"/>
              <a:t>x</a:t>
            </a:r>
            <a:r>
              <a:rPr lang="en-US" i="1" baseline="-25000" dirty="0" smtClean="0"/>
              <a:t>i</a:t>
            </a:r>
            <a:endParaRPr lang="en-US" dirty="0" smtClean="0"/>
          </a:p>
          <a:p>
            <a:pPr lvl="1"/>
            <a:r>
              <a:rPr lang="en-US" dirty="0" smtClean="0"/>
              <a:t>Compute the (sum-to-one) weights </a:t>
            </a:r>
            <a:r>
              <a:rPr lang="en-US" i="1" dirty="0" err="1" smtClean="0"/>
              <a:t>w</a:t>
            </a:r>
            <a:r>
              <a:rPr lang="en-US" i="1" baseline="-25000" dirty="0" err="1" smtClean="0"/>
              <a:t>ij</a:t>
            </a:r>
            <a:r>
              <a:rPr lang="en-US" dirty="0" smtClean="0"/>
              <a:t> which minimizes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2"/>
            <a:r>
              <a:rPr lang="en-US" dirty="0" err="1" smtClean="0"/>
              <a:t>C</a:t>
            </a:r>
            <a:r>
              <a:rPr lang="en-US" altLang="zh-CN" dirty="0" err="1" smtClean="0"/>
              <a:t>ontruct</a:t>
            </a:r>
            <a:r>
              <a:rPr lang="en-US" altLang="zh-CN" dirty="0" smtClean="0"/>
              <a:t> n</a:t>
            </a:r>
            <a:r>
              <a:rPr lang="en-US" dirty="0" smtClean="0"/>
              <a:t>eighborhood inner product:</a:t>
            </a:r>
          </a:p>
          <a:p>
            <a:pPr lvl="2"/>
            <a:r>
              <a:rPr lang="en-US" dirty="0" smtClean="0"/>
              <a:t>Compute </a:t>
            </a:r>
            <a:r>
              <a:rPr lang="en-US" altLang="zh-CN" dirty="0" smtClean="0"/>
              <a:t>the weight </a:t>
            </a:r>
            <a:r>
              <a:rPr lang="zh-CN" altLang="zh-CN" dirty="0" smtClean="0"/>
              <a:t>v</a:t>
            </a:r>
            <a:r>
              <a:rPr lang="en-US" altLang="zh-CN" dirty="0" err="1" smtClean="0"/>
              <a:t>ector</a:t>
            </a:r>
            <a:r>
              <a:rPr lang="en-US" altLang="zh-CN" dirty="0" smtClean="0"/>
              <a:t> </a:t>
            </a:r>
            <a:r>
              <a:rPr lang="en-US" i="1" dirty="0" err="1" smtClean="0"/>
              <a:t>w</a:t>
            </a:r>
            <a:r>
              <a:rPr lang="en-US" i="1" baseline="-25000" dirty="0" err="1" smtClean="0"/>
              <a:t>i</a:t>
            </a:r>
            <a:r>
              <a:rPr lang="en-US" dirty="0" smtClean="0"/>
              <a:t>=(</a:t>
            </a:r>
            <a:r>
              <a:rPr lang="en-US" i="1" dirty="0" err="1" smtClean="0"/>
              <a:t>w</a:t>
            </a:r>
            <a:r>
              <a:rPr lang="en-US" i="1" baseline="-25000" dirty="0" err="1" smtClean="0"/>
              <a:t>ij</a:t>
            </a:r>
            <a:r>
              <a:rPr lang="en-US" dirty="0" smtClean="0"/>
              <a:t>), </a:t>
            </a:r>
            <a:r>
              <a:rPr lang="en-US" altLang="zh-CN" dirty="0" smtClean="0"/>
              <a:t>where 1 is K-vector of </a:t>
            </a:r>
            <a:r>
              <a:rPr lang="zh-CN" altLang="zh-CN" dirty="0" smtClean="0"/>
              <a:t>a</a:t>
            </a:r>
            <a:r>
              <a:rPr lang="en-US" altLang="zh-CN" dirty="0" err="1" smtClean="0"/>
              <a:t>ll</a:t>
            </a:r>
            <a:r>
              <a:rPr lang="en-US" altLang="zh-CN" dirty="0" smtClean="0"/>
              <a:t>-one and </a:t>
            </a:r>
            <a:r>
              <a:rPr lang="en-US" altLang="zh-CN" i="1" dirty="0" err="1" smtClean="0"/>
              <a:t>λ</a:t>
            </a:r>
            <a:r>
              <a:rPr lang="en-US" altLang="zh-CN" dirty="0" smtClean="0"/>
              <a:t> is a regularization parameter</a:t>
            </a:r>
            <a:endParaRPr lang="en-US" dirty="0" smtClean="0"/>
          </a:p>
          <a:p>
            <a:pPr lvl="2"/>
            <a:endParaRPr lang="en-US" dirty="0" smtClean="0"/>
          </a:p>
          <a:p>
            <a:pPr lvl="2"/>
            <a:r>
              <a:rPr lang="en-US" altLang="zh-CN" dirty="0" smtClean="0"/>
              <a:t>Then normalize </a:t>
            </a:r>
            <a:r>
              <a:rPr lang="en-US" i="1" dirty="0" err="1" smtClean="0"/>
              <a:t>w</a:t>
            </a:r>
            <a:r>
              <a:rPr lang="en-US" i="1" baseline="-25000" dirty="0" err="1" smtClean="0"/>
              <a:t>i</a:t>
            </a:r>
            <a:r>
              <a:rPr lang="en-US" i="1" baseline="-25000" dirty="0" smtClean="0"/>
              <a:t> </a:t>
            </a:r>
            <a:r>
              <a:rPr lang="en-US" altLang="zh-CN" dirty="0" smtClean="0"/>
              <a:t>to a </a:t>
            </a:r>
            <a:r>
              <a:rPr lang="en-US" altLang="zh-CN" i="1" dirty="0" smtClean="0"/>
              <a:t>sum-to-one </a:t>
            </a:r>
            <a:r>
              <a:rPr lang="en-US" altLang="zh-CN" dirty="0" smtClean="0"/>
              <a:t>vector.</a:t>
            </a:r>
            <a:endParaRPr lang="en-US" dirty="0" smtClean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2667000" y="3505200"/>
          <a:ext cx="4424363" cy="855663"/>
        </p:xfrm>
        <a:graphic>
          <a:graphicData uri="http://schemas.openxmlformats.org/presentationml/2006/ole">
            <p:oleObj spid="_x0000_s171010" name="Equation" r:id="rId3" imgW="2692400" imgH="520700" progId="Equation.3">
              <p:embed/>
            </p:oleObj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6324600" y="4419600"/>
          <a:ext cx="1524000" cy="492369"/>
        </p:xfrm>
        <a:graphic>
          <a:graphicData uri="http://schemas.openxmlformats.org/presentationml/2006/ole">
            <p:oleObj spid="_x0000_s171011" name="Equation" r:id="rId4" imgW="825500" imgH="266700" progId="Equation.3">
              <p:embed/>
            </p:oleObj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3581400" y="5638800"/>
          <a:ext cx="2157480" cy="533400"/>
        </p:xfrm>
        <a:graphic>
          <a:graphicData uri="http://schemas.openxmlformats.org/presentationml/2006/ole">
            <p:oleObj spid="_x0000_s171012" name="Equation" r:id="rId5" imgW="977900" imgH="2413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Text Box 2"/>
          <p:cNvSpPr txBox="1">
            <a:spLocks noChangeArrowheads="1"/>
          </p:cNvSpPr>
          <p:nvPr/>
        </p:nvSpPr>
        <p:spPr bwMode="auto">
          <a:xfrm>
            <a:off x="5637213" y="1600200"/>
            <a:ext cx="1841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endParaRPr lang="en-US" sz="1600"/>
          </a:p>
        </p:txBody>
      </p:sp>
      <p:sp>
        <p:nvSpPr>
          <p:cNvPr id="26829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  <a:ln/>
        </p:spPr>
        <p:txBody>
          <a:bodyPr/>
          <a:lstStyle/>
          <a:p>
            <a:pPr algn="l"/>
            <a:r>
              <a:rPr lang="en-US" dirty="0" smtClean="0">
                <a:solidFill>
                  <a:srgbClr val="0D30FF"/>
                </a:solidFill>
                <a:latin typeface="Comic Sans MS" charset="0"/>
              </a:rPr>
              <a:t>Algorithm (K-NN)</a:t>
            </a:r>
            <a:endParaRPr lang="en-US" dirty="0">
              <a:solidFill>
                <a:srgbClr val="0D30FF"/>
              </a:solidFill>
              <a:latin typeface="Comic Sans MS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2400" y="1295400"/>
            <a:ext cx="8991600" cy="54102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Local fitting step (without centering)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Consider a point </a:t>
            </a:r>
            <a:r>
              <a:rPr lang="en-US" i="1" dirty="0" smtClean="0"/>
              <a:t>x</a:t>
            </a:r>
            <a:r>
              <a:rPr lang="en-US" i="1" baseline="-25000" dirty="0" smtClean="0"/>
              <a:t>i</a:t>
            </a:r>
          </a:p>
          <a:p>
            <a:pPr lvl="1"/>
            <a:r>
              <a:rPr lang="en-US" dirty="0" smtClean="0"/>
              <a:t>Choose its </a:t>
            </a:r>
            <a:r>
              <a:rPr lang="en-US" dirty="0" err="1" smtClean="0"/>
              <a:t>K(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) </a:t>
            </a:r>
            <a:r>
              <a:rPr lang="en-US" dirty="0" smtClean="0"/>
              <a:t>neighbors </a:t>
            </a:r>
            <a:r>
              <a:rPr lang="en-US" i="1" dirty="0" err="1" smtClean="0"/>
              <a:t>x</a:t>
            </a:r>
            <a:r>
              <a:rPr lang="en-US" i="1" baseline="-25000" dirty="0" err="1" smtClean="0"/>
              <a:t>j</a:t>
            </a:r>
            <a:endParaRPr lang="en-US" dirty="0" smtClean="0"/>
          </a:p>
          <a:p>
            <a:pPr lvl="1"/>
            <a:r>
              <a:rPr lang="en-US" dirty="0" smtClean="0"/>
              <a:t>Compute the (sum-to-one) weights </a:t>
            </a:r>
            <a:r>
              <a:rPr lang="en-US" i="1" dirty="0" err="1" smtClean="0"/>
              <a:t>w</a:t>
            </a:r>
            <a:r>
              <a:rPr lang="en-US" i="1" baseline="-25000" dirty="0" err="1" smtClean="0"/>
              <a:t>ij</a:t>
            </a:r>
            <a:r>
              <a:rPr lang="en-US" dirty="0" smtClean="0"/>
              <a:t> which minimizes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2"/>
            <a:r>
              <a:rPr lang="en-US" dirty="0" err="1" smtClean="0"/>
              <a:t>C</a:t>
            </a:r>
            <a:r>
              <a:rPr lang="en-US" altLang="zh-CN" dirty="0" err="1" smtClean="0"/>
              <a:t>ontruct</a:t>
            </a:r>
            <a:r>
              <a:rPr lang="en-US" altLang="zh-CN" dirty="0" smtClean="0"/>
              <a:t> n</a:t>
            </a:r>
            <a:r>
              <a:rPr lang="en-US" dirty="0" smtClean="0"/>
              <a:t>eighborhood inner product:</a:t>
            </a:r>
          </a:p>
          <a:p>
            <a:pPr lvl="2"/>
            <a:r>
              <a:rPr lang="en-US" dirty="0" smtClean="0"/>
              <a:t>Compute </a:t>
            </a:r>
            <a:r>
              <a:rPr lang="en-US" altLang="zh-CN" dirty="0" smtClean="0"/>
              <a:t>the weight </a:t>
            </a:r>
            <a:r>
              <a:rPr lang="zh-CN" altLang="zh-CN" dirty="0" smtClean="0"/>
              <a:t>v</a:t>
            </a:r>
            <a:r>
              <a:rPr lang="en-US" altLang="zh-CN" dirty="0" err="1" smtClean="0"/>
              <a:t>ector</a:t>
            </a:r>
            <a:r>
              <a:rPr lang="en-US" altLang="zh-CN" dirty="0" smtClean="0"/>
              <a:t> </a:t>
            </a:r>
            <a:r>
              <a:rPr lang="en-US" i="1" dirty="0" err="1" smtClean="0"/>
              <a:t>w</a:t>
            </a:r>
            <a:r>
              <a:rPr lang="en-US" i="1" baseline="-25000" dirty="0" err="1" smtClean="0"/>
              <a:t>i</a:t>
            </a:r>
            <a:r>
              <a:rPr lang="en-US" dirty="0" smtClean="0"/>
              <a:t>=(</a:t>
            </a:r>
            <a:r>
              <a:rPr lang="en-US" i="1" dirty="0" err="1" smtClean="0"/>
              <a:t>w</a:t>
            </a:r>
            <a:r>
              <a:rPr lang="en-US" i="1" baseline="-25000" dirty="0" err="1" smtClean="0"/>
              <a:t>ij</a:t>
            </a:r>
            <a:r>
              <a:rPr lang="en-US" dirty="0" smtClean="0"/>
              <a:t>), </a:t>
            </a:r>
            <a:r>
              <a:rPr lang="en-US" altLang="zh-CN" dirty="0" smtClean="0"/>
              <a:t>where </a:t>
            </a:r>
            <a:endParaRPr lang="en-US" dirty="0" smtClean="0"/>
          </a:p>
          <a:p>
            <a:pPr lvl="2"/>
            <a:endParaRPr lang="en-US" dirty="0" smtClean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3668713" y="3505200"/>
          <a:ext cx="2420937" cy="855663"/>
        </p:xfrm>
        <a:graphic>
          <a:graphicData uri="http://schemas.openxmlformats.org/presentationml/2006/ole">
            <p:oleObj spid="_x0000_s172034" name="Equation" r:id="rId3" imgW="1473200" imgH="520700" progId="Equation.3">
              <p:embed/>
            </p:oleObj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6324600" y="4419600"/>
          <a:ext cx="1524000" cy="492369"/>
        </p:xfrm>
        <a:graphic>
          <a:graphicData uri="http://schemas.openxmlformats.org/presentationml/2006/ole">
            <p:oleObj spid="_x0000_s172035" name="Equation" r:id="rId4" imgW="825500" imgH="266700" progId="Equation.3">
              <p:embed/>
            </p:oleObj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2971800" y="5486400"/>
          <a:ext cx="4032250" cy="533400"/>
        </p:xfrm>
        <a:graphic>
          <a:graphicData uri="http://schemas.openxmlformats.org/presentationml/2006/ole">
            <p:oleObj spid="_x0000_s172036" name="Equation" r:id="rId5" imgW="1828800" imgH="241300" progId="Equation.3">
              <p:embed/>
            </p:oleObj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6858000" y="4953000"/>
          <a:ext cx="1546411" cy="381000"/>
        </p:xfrm>
        <a:graphic>
          <a:graphicData uri="http://schemas.openxmlformats.org/presentationml/2006/ole">
            <p:oleObj spid="_x0000_s172037" name="Equation" r:id="rId6" imgW="876300" imgH="2159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Text Box 2"/>
          <p:cNvSpPr txBox="1">
            <a:spLocks noChangeArrowheads="1"/>
          </p:cNvSpPr>
          <p:nvPr/>
        </p:nvSpPr>
        <p:spPr bwMode="auto">
          <a:xfrm>
            <a:off x="5637213" y="1600200"/>
            <a:ext cx="1841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endParaRPr lang="en-US" sz="1600"/>
          </a:p>
        </p:txBody>
      </p:sp>
      <p:sp>
        <p:nvSpPr>
          <p:cNvPr id="26829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  <a:ln/>
        </p:spPr>
        <p:txBody>
          <a:bodyPr/>
          <a:lstStyle/>
          <a:p>
            <a:pPr algn="l"/>
            <a:r>
              <a:rPr lang="en-US" dirty="0" smtClean="0">
                <a:solidFill>
                  <a:srgbClr val="0D30FF"/>
                </a:solidFill>
                <a:latin typeface="Comic Sans MS" charset="0"/>
              </a:rPr>
              <a:t>Algorithm </a:t>
            </a:r>
            <a:r>
              <a:rPr lang="en-US" altLang="zh-CN" dirty="0" smtClean="0">
                <a:solidFill>
                  <a:srgbClr val="0D30FF"/>
                </a:solidFill>
                <a:latin typeface="Comic Sans MS" charset="0"/>
              </a:rPr>
              <a:t>continued</a:t>
            </a:r>
            <a:endParaRPr lang="en-US" dirty="0">
              <a:solidFill>
                <a:srgbClr val="0D30FF"/>
              </a:solidFill>
              <a:latin typeface="Comic Sans MS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800" y="1524000"/>
            <a:ext cx="8686800" cy="4191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Global embedding step</a:t>
            </a:r>
            <a:r>
              <a:rPr lang="en-US" dirty="0" smtClean="0"/>
              <a:t>:</a:t>
            </a:r>
          </a:p>
          <a:p>
            <a:pPr lvl="1"/>
            <a:r>
              <a:rPr lang="en-US" altLang="zh-CN" dirty="0" smtClean="0"/>
              <a:t>Construct</a:t>
            </a:r>
            <a:r>
              <a:rPr lang="en-US" dirty="0" smtClean="0"/>
              <a:t> N-</a:t>
            </a:r>
            <a:r>
              <a:rPr lang="en-US" altLang="zh-CN" dirty="0" smtClean="0"/>
              <a:t>by-N </a:t>
            </a:r>
            <a:r>
              <a:rPr lang="en-US" dirty="0" smtClean="0"/>
              <a:t>weight matrix </a:t>
            </a:r>
            <a:r>
              <a:rPr lang="en-US" i="1" dirty="0" smtClean="0"/>
              <a:t>W: </a:t>
            </a:r>
            <a:endParaRPr lang="en-US" i="1" baseline="-25000" dirty="0" smtClean="0"/>
          </a:p>
          <a:p>
            <a:pPr lvl="1"/>
            <a:r>
              <a:rPr lang="en-US" dirty="0" smtClean="0"/>
              <a:t>Compute </a:t>
            </a:r>
            <a:r>
              <a:rPr lang="en-US" altLang="zh-CN" dirty="0" err="1" smtClean="0"/>
              <a:t>d</a:t>
            </a:r>
            <a:r>
              <a:rPr lang="en-US" altLang="zh-CN" dirty="0" smtClean="0"/>
              <a:t>-by-N matrix </a:t>
            </a:r>
            <a:r>
              <a:rPr lang="en-US" dirty="0" smtClean="0"/>
              <a:t>Y which minimizes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2"/>
            <a:r>
              <a:rPr lang="en-US" dirty="0" smtClean="0"/>
              <a:t>Compute: </a:t>
            </a:r>
          </a:p>
          <a:p>
            <a:pPr lvl="2"/>
            <a:r>
              <a:rPr lang="en-US" dirty="0" smtClean="0"/>
              <a:t>Find d+1 bottom eigenvectors of </a:t>
            </a:r>
            <a:r>
              <a:rPr lang="en-US" i="1" dirty="0" smtClean="0"/>
              <a:t>B</a:t>
            </a:r>
            <a:r>
              <a:rPr lang="en-US" dirty="0" smtClean="0"/>
              <a:t>, v</a:t>
            </a:r>
            <a:r>
              <a:rPr lang="en-US" baseline="-25000" dirty="0" smtClean="0"/>
              <a:t>n</a:t>
            </a:r>
            <a:r>
              <a:rPr lang="en-US" dirty="0" smtClean="0"/>
              <a:t>,v</a:t>
            </a:r>
            <a:r>
              <a:rPr lang="en-US" baseline="-25000" dirty="0" smtClean="0"/>
              <a:t>n-1</a:t>
            </a:r>
            <a:r>
              <a:rPr lang="en-US" dirty="0" smtClean="0"/>
              <a:t>,…,</a:t>
            </a:r>
            <a:r>
              <a:rPr lang="en-US" dirty="0" err="1" smtClean="0"/>
              <a:t>v</a:t>
            </a:r>
            <a:r>
              <a:rPr lang="en-US" baseline="-25000" dirty="0" err="1" smtClean="0"/>
              <a:t>n-d</a:t>
            </a:r>
            <a:endParaRPr lang="en-US" baseline="-25000" dirty="0" smtClean="0"/>
          </a:p>
          <a:p>
            <a:pPr lvl="2"/>
            <a:r>
              <a:rPr lang="en-US" dirty="0" smtClean="0"/>
              <a:t>Let </a:t>
            </a:r>
            <a:r>
              <a:rPr lang="en-US" dirty="0" err="1" smtClean="0"/>
              <a:t>d</a:t>
            </a:r>
            <a:r>
              <a:rPr lang="en-US" dirty="0" smtClean="0"/>
              <a:t>-dimensional embedding Y =[ v</a:t>
            </a:r>
            <a:r>
              <a:rPr lang="en-US" baseline="-25000" dirty="0" smtClean="0"/>
              <a:t>n-1</a:t>
            </a:r>
            <a:r>
              <a:rPr lang="en-US" dirty="0" smtClean="0"/>
              <a:t>,v</a:t>
            </a:r>
            <a:r>
              <a:rPr lang="en-US" baseline="-25000" dirty="0" smtClean="0"/>
              <a:t>n-2</a:t>
            </a:r>
            <a:r>
              <a:rPr lang="en-US" dirty="0" smtClean="0"/>
              <a:t>,…v</a:t>
            </a:r>
            <a:r>
              <a:rPr lang="en-US" baseline="-25000" dirty="0" smtClean="0"/>
              <a:t>n-1</a:t>
            </a:r>
            <a:r>
              <a:rPr lang="en-US" dirty="0" smtClean="0"/>
              <a:t>]  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2533650" y="3200400"/>
          <a:ext cx="4802188" cy="855663"/>
        </p:xfrm>
        <a:graphic>
          <a:graphicData uri="http://schemas.openxmlformats.org/presentationml/2006/ole">
            <p:oleObj spid="_x0000_s173058" name="Equation" r:id="rId3" imgW="2921000" imgH="520700" progId="Equation.3">
              <p:embed/>
            </p:oleObj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3035300" y="4191000"/>
          <a:ext cx="2540000" cy="381000"/>
        </p:xfrm>
        <a:graphic>
          <a:graphicData uri="http://schemas.openxmlformats.org/presentationml/2006/ole">
            <p:oleObj spid="_x0000_s173059" name="Equation" r:id="rId4" imgW="1270000" imgH="190500" progId="Equation.3">
              <p:embed/>
            </p:oleObj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6324600" y="1936750"/>
          <a:ext cx="2362200" cy="810559"/>
        </p:xfrm>
        <a:graphic>
          <a:graphicData uri="http://schemas.openxmlformats.org/presentationml/2006/ole">
            <p:oleObj spid="_x0000_s173060" name="Equation" r:id="rId5" imgW="1295400" imgH="4445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  <a:ln/>
        </p:spPr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Remarks on</a:t>
            </a:r>
            <a:r>
              <a:rPr lang="en-US" altLang="zh-CN" dirty="0" smtClean="0">
                <a:solidFill>
                  <a:srgbClr val="0000FF"/>
                </a:solidFill>
              </a:rPr>
              <a:t> LLE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58200" cy="4525963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dirty="0" smtClean="0"/>
              <a:t>Searching </a:t>
            </a:r>
            <a:r>
              <a:rPr lang="en-US" altLang="zh-CN" dirty="0" err="1" smtClean="0"/>
              <a:t>k</a:t>
            </a:r>
            <a:r>
              <a:rPr lang="en-US" altLang="zh-CN" dirty="0" smtClean="0"/>
              <a:t>-nearest neighbors is of </a:t>
            </a:r>
            <a:r>
              <a:rPr lang="en-US" altLang="zh-CN" dirty="0" err="1" smtClean="0">
                <a:solidFill>
                  <a:srgbClr val="FF0000"/>
                </a:solidFill>
              </a:rPr>
              <a:t>O(kN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</a:p>
          <a:p>
            <a:pPr>
              <a:lnSpc>
                <a:spcPct val="90000"/>
              </a:lnSpc>
            </a:pPr>
            <a:endParaRPr lang="en-US" altLang="zh-CN" dirty="0" smtClean="0"/>
          </a:p>
          <a:p>
            <a:pPr>
              <a:lnSpc>
                <a:spcPct val="90000"/>
              </a:lnSpc>
            </a:pPr>
            <a:r>
              <a:rPr lang="en-US" altLang="zh-CN" dirty="0" smtClean="0"/>
              <a:t>W is </a:t>
            </a:r>
            <a:r>
              <a:rPr lang="en-US" altLang="zh-CN" dirty="0" smtClean="0">
                <a:solidFill>
                  <a:srgbClr val="FF0000"/>
                </a:solidFill>
              </a:rPr>
              <a:t>sparse, </a:t>
            </a:r>
            <a:r>
              <a:rPr lang="en-US" altLang="zh-CN" dirty="0" smtClean="0"/>
              <a:t>kN/N^2=</a:t>
            </a:r>
            <a:r>
              <a:rPr lang="en-US" altLang="zh-CN" dirty="0" err="1" smtClean="0"/>
              <a:t>k</a:t>
            </a:r>
            <a:r>
              <a:rPr lang="en-US" altLang="zh-CN" dirty="0" smtClean="0"/>
              <a:t>/N </a:t>
            </a:r>
            <a:r>
              <a:rPr lang="en-US" altLang="zh-CN" dirty="0" err="1" smtClean="0"/>
              <a:t>nozeros</a:t>
            </a:r>
            <a:endParaRPr lang="en-US" altLang="zh-CN" dirty="0" smtClean="0"/>
          </a:p>
          <a:p>
            <a:pPr>
              <a:lnSpc>
                <a:spcPct val="90000"/>
              </a:lnSpc>
            </a:pPr>
            <a:r>
              <a:rPr lang="en-US" altLang="zh-CN" dirty="0" smtClean="0"/>
              <a:t>W might be </a:t>
            </a:r>
            <a:r>
              <a:rPr lang="en-US" altLang="zh-CN" dirty="0" smtClean="0">
                <a:solidFill>
                  <a:srgbClr val="FF0000"/>
                </a:solidFill>
              </a:rPr>
              <a:t>negative</a:t>
            </a:r>
            <a:r>
              <a:rPr lang="en-US" altLang="zh-CN" dirty="0" smtClean="0"/>
              <a:t>, additional nonnegative constraint can be imposed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dirty="0" smtClean="0"/>
              <a:t>B=(I-W)</a:t>
            </a:r>
            <a:r>
              <a:rPr lang="en-US" altLang="zh-CN" baseline="30000" dirty="0" smtClean="0"/>
              <a:t>T</a:t>
            </a:r>
            <a:r>
              <a:rPr lang="en-US" altLang="zh-CN" dirty="0" smtClean="0"/>
              <a:t>(I-W) is </a:t>
            </a:r>
            <a:r>
              <a:rPr lang="en-US" altLang="zh-CN" dirty="0" smtClean="0">
                <a:solidFill>
                  <a:srgbClr val="FF0000"/>
                </a:solidFill>
              </a:rPr>
              <a:t>positive semi-definite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p.s.d</a:t>
            </a:r>
            <a:r>
              <a:rPr lang="en-US" altLang="zh-CN" dirty="0" smtClean="0"/>
              <a:t>.)</a:t>
            </a:r>
          </a:p>
          <a:p>
            <a:pPr>
              <a:lnSpc>
                <a:spcPct val="90000"/>
              </a:lnSpc>
            </a:pPr>
            <a:endParaRPr lang="en-US" altLang="zh-CN" dirty="0" smtClean="0"/>
          </a:p>
          <a:p>
            <a:pPr>
              <a:lnSpc>
                <a:spcPct val="90000"/>
              </a:lnSpc>
            </a:pPr>
            <a:r>
              <a:rPr lang="en-US" altLang="zh-CN" dirty="0" smtClean="0">
                <a:solidFill>
                  <a:srgbClr val="FF0000"/>
                </a:solidFill>
              </a:rPr>
              <a:t>Open Problem</a:t>
            </a:r>
            <a:r>
              <a:rPr lang="en-US" altLang="zh-CN" dirty="0" smtClean="0"/>
              <a:t>: exact reconstruction condition?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314" name="Picture 2" descr="tfiga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718" t="1683"/>
          <a:stretch>
            <a:fillRect/>
          </a:stretch>
        </p:blipFill>
        <p:spPr>
          <a:xfrm>
            <a:off x="1524000" y="228600"/>
            <a:ext cx="5546725" cy="6400800"/>
          </a:xfrm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338" name="Picture 2" descr="lipsex1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600200" y="533400"/>
            <a:ext cx="5562600" cy="5562600"/>
          </a:xfrm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PCA may go wrong if </a:t>
            </a:r>
            <a:r>
              <a:rPr lang="en-US" dirty="0" err="1" smtClean="0">
                <a:solidFill>
                  <a:srgbClr val="0000FF"/>
                </a:solidFill>
              </a:rPr>
              <a:t>p</a:t>
            </a:r>
            <a:r>
              <a:rPr lang="en-US" dirty="0" smtClean="0">
                <a:solidFill>
                  <a:srgbClr val="0000FF"/>
                </a:solidFill>
              </a:rPr>
              <a:t> ≥ </a:t>
            </a:r>
            <a:r>
              <a:rPr lang="en-US" dirty="0" err="1" smtClean="0">
                <a:solidFill>
                  <a:srgbClr val="0000FF"/>
                </a:solidFill>
              </a:rPr>
              <a:t>n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000" dirty="0" smtClean="0"/>
              <a:t>For </a:t>
            </a:r>
            <a:r>
              <a:rPr lang="en-GB" sz="2000" i="1" dirty="0" err="1" smtClean="0">
                <a:solidFill>
                  <a:srgbClr val="FF0000"/>
                </a:solidFill>
              </a:rPr>
              <a:t>p/n</a:t>
            </a:r>
            <a:r>
              <a:rPr lang="en-GB" sz="2000" i="1" dirty="0" smtClean="0">
                <a:solidFill>
                  <a:srgbClr val="FF0000"/>
                </a:solidFill>
              </a:rPr>
              <a:t> = </a:t>
            </a:r>
            <a:r>
              <a:rPr lang="en-GB" sz="2000" i="1" dirty="0" err="1" smtClean="0">
                <a:solidFill>
                  <a:srgbClr val="FF0000"/>
                </a:solidFill>
                <a:ea typeface="Lucida Grande"/>
                <a:cs typeface="Lucida Grande"/>
              </a:rPr>
              <a:t>γ</a:t>
            </a:r>
            <a:r>
              <a:rPr lang="en-GB" sz="2000" dirty="0" smtClean="0">
                <a:solidFill>
                  <a:srgbClr val="FF0000"/>
                </a:solidFill>
                <a:ea typeface="Lucida Grande"/>
                <a:cs typeface="Lucida Grande"/>
              </a:rPr>
              <a:t> </a:t>
            </a:r>
            <a:r>
              <a:rPr lang="en-GB" sz="2000" dirty="0" smtClean="0">
                <a:latin typeface="Lucida Grande"/>
                <a:ea typeface="Lucida Grande"/>
                <a:cs typeface="Lucida Grande"/>
              </a:rPr>
              <a:t>&gt;0</a:t>
            </a:r>
            <a:r>
              <a:rPr lang="en-GB" sz="2000" i="1" dirty="0" smtClean="0">
                <a:latin typeface="Lucida Grande"/>
                <a:ea typeface="Lucida Grande"/>
                <a:cs typeface="Lucida Grande"/>
              </a:rPr>
              <a:t>, </a:t>
            </a:r>
            <a:r>
              <a:rPr lang="en-GB" sz="2000" dirty="0" smtClean="0">
                <a:ea typeface="Lucida Grande"/>
                <a:cs typeface="Lucida Grande"/>
              </a:rPr>
              <a:t>assume </a:t>
            </a:r>
            <a:r>
              <a:rPr lang="en-GB" sz="2000" i="1" dirty="0" err="1" smtClean="0">
                <a:ea typeface="Lucida Grande"/>
                <a:cs typeface="Lucida Grande"/>
              </a:rPr>
              <a:t>p</a:t>
            </a:r>
            <a:r>
              <a:rPr lang="en-GB" sz="2000" dirty="0" smtClean="0">
                <a:ea typeface="Lucida Grande"/>
                <a:cs typeface="Lucida Grande"/>
              </a:rPr>
              <a:t>-dimensional </a:t>
            </a:r>
            <a:r>
              <a:rPr lang="en-GB" sz="2000" i="1" dirty="0" smtClean="0">
                <a:ea typeface="Lucida Grande"/>
                <a:cs typeface="Lucida Grande"/>
              </a:rPr>
              <a:t>X</a:t>
            </a:r>
            <a:r>
              <a:rPr lang="en-GB" sz="2000" i="1" baseline="-25000" dirty="0" smtClean="0">
                <a:ea typeface="Lucida Grande"/>
                <a:cs typeface="Lucida Grande"/>
              </a:rPr>
              <a:t>i</a:t>
            </a:r>
            <a:endParaRPr lang="en-GB" sz="2000" i="1" baseline="-25000" dirty="0" smtClean="0"/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GB" sz="2000" dirty="0"/>
              <a:t>       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endParaRPr lang="en-GB" sz="2000" dirty="0" smtClean="0"/>
          </a:p>
          <a:p>
            <a:pPr>
              <a:lnSpc>
                <a:spcPct val="90000"/>
              </a:lnSpc>
            </a:pPr>
            <a:endParaRPr lang="en-GB" sz="2000" dirty="0" smtClean="0"/>
          </a:p>
          <a:p>
            <a:pPr>
              <a:lnSpc>
                <a:spcPct val="90000"/>
              </a:lnSpc>
              <a:buNone/>
            </a:pPr>
            <a:r>
              <a:rPr lang="en-GB" sz="2000" dirty="0" smtClean="0"/>
              <a:t>where </a:t>
            </a:r>
            <a:r>
              <a:rPr lang="en-GB" sz="2000" dirty="0" err="1" smtClean="0"/>
              <a:t>θ</a:t>
            </a:r>
            <a:r>
              <a:rPr lang="en-GB" sz="2000" baseline="-25000" dirty="0" err="1" smtClean="0"/>
              <a:t>ν</a:t>
            </a:r>
            <a:r>
              <a:rPr lang="en-GB" sz="2000" baseline="-25000" dirty="0" smtClean="0"/>
              <a:t> </a:t>
            </a:r>
            <a:r>
              <a:rPr lang="en-GB" sz="2000" dirty="0" smtClean="0"/>
              <a:t>are </a:t>
            </a:r>
            <a:r>
              <a:rPr lang="en-GB" sz="2000" dirty="0" err="1" smtClean="0"/>
              <a:t>orthonormal</a:t>
            </a:r>
            <a:r>
              <a:rPr lang="en-GB" sz="2000" dirty="0" smtClean="0"/>
              <a:t>, then PCA is inconsistent by </a:t>
            </a:r>
            <a:r>
              <a:rPr lang="en-GB" sz="2000" dirty="0" smtClean="0">
                <a:solidFill>
                  <a:srgbClr val="0000FF"/>
                </a:solidFill>
              </a:rPr>
              <a:t>Random Matrix Theory</a:t>
            </a:r>
          </a:p>
          <a:p>
            <a:pPr>
              <a:lnSpc>
                <a:spcPct val="90000"/>
              </a:lnSpc>
              <a:buNone/>
            </a:pPr>
            <a:endParaRPr lang="en-GB" sz="2000" baseline="-25000" dirty="0" smtClean="0"/>
          </a:p>
          <a:p>
            <a:pPr>
              <a:lnSpc>
                <a:spcPct val="90000"/>
              </a:lnSpc>
              <a:buNone/>
            </a:pPr>
            <a:endParaRPr lang="en-GB" sz="2000" baseline="-25000" dirty="0" smtClean="0"/>
          </a:p>
          <a:p>
            <a:pPr>
              <a:lnSpc>
                <a:spcPct val="90000"/>
              </a:lnSpc>
              <a:buNone/>
            </a:pPr>
            <a:endParaRPr lang="en-GB" sz="2000" baseline="-25000" dirty="0" smtClean="0"/>
          </a:p>
          <a:p>
            <a:pPr>
              <a:lnSpc>
                <a:spcPct val="90000"/>
              </a:lnSpc>
            </a:pPr>
            <a:endParaRPr lang="en-GB" sz="2000" dirty="0" smtClean="0"/>
          </a:p>
          <a:p>
            <a:pPr>
              <a:lnSpc>
                <a:spcPct val="90000"/>
              </a:lnSpc>
            </a:pPr>
            <a:endParaRPr lang="en-GB" sz="2000" dirty="0" smtClean="0"/>
          </a:p>
          <a:p>
            <a:pPr>
              <a:lnSpc>
                <a:spcPct val="90000"/>
              </a:lnSpc>
            </a:pPr>
            <a:r>
              <a:rPr lang="en-GB" sz="2000" dirty="0" smtClean="0"/>
              <a:t>Phase transition:</a:t>
            </a:r>
          </a:p>
          <a:p>
            <a:pPr lvl="1">
              <a:lnSpc>
                <a:spcPct val="90000"/>
              </a:lnSpc>
            </a:pPr>
            <a:r>
              <a:rPr lang="en-GB" sz="1600" dirty="0" smtClean="0"/>
              <a:t>Below the threshold, estimation is orthogonal to the truth</a:t>
            </a:r>
          </a:p>
          <a:p>
            <a:pPr lvl="1">
              <a:lnSpc>
                <a:spcPct val="90000"/>
              </a:lnSpc>
            </a:pPr>
            <a:r>
              <a:rPr lang="en-GB" sz="1600" dirty="0" smtClean="0"/>
              <a:t>Above the threshold, the angle decreases as </a:t>
            </a:r>
            <a:r>
              <a:rPr lang="en-GB" sz="1600" dirty="0" err="1" smtClean="0"/>
              <a:t>eigenvalue</a:t>
            </a:r>
            <a:r>
              <a:rPr lang="en-GB" sz="1600" dirty="0" smtClean="0"/>
              <a:t> grows, but always biased</a:t>
            </a:r>
          </a:p>
        </p:txBody>
      </p:sp>
      <p:graphicFrame>
        <p:nvGraphicFramePr>
          <p:cNvPr id="67588" name="Object 2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p:oleObj spid="_x0000_s301058" name="Equation" r:id="rId4" imgW="114120" imgH="215640" progId="Equation.3">
              <p:embed/>
            </p:oleObj>
          </a:graphicData>
        </a:graphic>
      </p:graphicFrame>
      <p:graphicFrame>
        <p:nvGraphicFramePr>
          <p:cNvPr id="67589" name="Object 3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p:oleObj spid="_x0000_s301059" name="Equation" r:id="rId5" imgW="114120" imgH="215640" progId="Equation.3">
              <p:embed/>
            </p:oleObj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2203036" y="2126240"/>
          <a:ext cx="4852227" cy="654233"/>
        </p:xfrm>
        <a:graphic>
          <a:graphicData uri="http://schemas.openxmlformats.org/presentationml/2006/ole">
            <p:oleObj spid="_x0000_s301060" name="Equation" r:id="rId6" imgW="3390900" imgH="457200" progId="Equation.3">
              <p:embed/>
            </p:oleObj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2821042" y="3536950"/>
          <a:ext cx="3616215" cy="1161572"/>
        </p:xfrm>
        <a:graphic>
          <a:graphicData uri="http://schemas.openxmlformats.org/presentationml/2006/ole">
            <p:oleObj spid="_x0000_s301061" name="Equation" r:id="rId7" imgW="2095500" imgH="673100" progId="Equation.3">
              <p:embed/>
            </p:oleObj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274870" y="5802997"/>
            <a:ext cx="7556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800000"/>
                </a:solidFill>
              </a:rPr>
              <a:t>Johnstone</a:t>
            </a:r>
            <a:r>
              <a:rPr lang="en-US" dirty="0" smtClean="0">
                <a:solidFill>
                  <a:srgbClr val="800000"/>
                </a:solidFill>
              </a:rPr>
              <a:t> (2006) High Dimensional Statistical Inference and Random Matrices, 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arxiv.org/abs/math/0611589v1</a:t>
            </a:r>
            <a:r>
              <a:rPr lang="en-GB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5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75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75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75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75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75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7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7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7" grpId="0" build="p" bldLvl="2" autoUpdateAnimBg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362" name="Picture 2" descr="faceex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524000" y="457200"/>
            <a:ext cx="5694363" cy="5867400"/>
          </a:xfrm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ln/>
        </p:spPr>
        <p:txBody>
          <a:bodyPr/>
          <a:lstStyle/>
          <a:p>
            <a:endParaRPr lang="en-US"/>
          </a:p>
        </p:txBody>
      </p:sp>
      <p:pic>
        <p:nvPicPr>
          <p:cNvPr id="272387" name="Picture 3" descr="txtex1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304800" y="152400"/>
            <a:ext cx="8382000" cy="6275388"/>
          </a:xfrm>
          <a:ln/>
        </p:spPr>
      </p:pic>
      <p:sp>
        <p:nvSpPr>
          <p:cNvPr id="272388" name="Text Box 4"/>
          <p:cNvSpPr txBox="1">
            <a:spLocks noChangeArrowheads="1"/>
          </p:cNvSpPr>
          <p:nvPr/>
        </p:nvSpPr>
        <p:spPr bwMode="auto">
          <a:xfrm>
            <a:off x="974725" y="5165725"/>
            <a:ext cx="23860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600" b="1" i="1">
                <a:solidFill>
                  <a:schemeClr val="bg1"/>
                </a:solidFill>
              </a:rPr>
              <a:t>Grolliers Encyclopedia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  <a:ln/>
        </p:spPr>
        <p:txBody>
          <a:bodyPr/>
          <a:lstStyle/>
          <a:p>
            <a:pPr algn="l"/>
            <a:r>
              <a:rPr lang="en-US">
                <a:solidFill>
                  <a:srgbClr val="FF3300"/>
                </a:solidFill>
                <a:latin typeface="Comic Sans MS" charset="0"/>
              </a:rPr>
              <a:t>Summary..</a:t>
            </a:r>
          </a:p>
        </p:txBody>
      </p:sp>
      <p:graphicFrame>
        <p:nvGraphicFramePr>
          <p:cNvPr id="273431" name="Group 2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033203"/>
        </p:xfrm>
        <a:graphic>
          <a:graphicData uri="http://schemas.openxmlformats.org/drawingml/2006/table">
            <a:tbl>
              <a:tblPr/>
              <a:tblGrid>
                <a:gridCol w="4114800"/>
                <a:gridCol w="4114800"/>
              </a:tblGrid>
              <a:tr h="755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ISOMAP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LLE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52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Do MDS on the geodesic distance matrix.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Model local </a:t>
                      </a:r>
                      <a:r>
                        <a:rPr kumimoji="0" 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neighborhoods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 as linear a patches and then embed in a lower dimensional manifold.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55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Global approach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Local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 a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pproach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54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Might not work for </a:t>
                      </a:r>
                      <a:r>
                        <a:rPr kumimoji="0" lang="en-US" altLang="zh-CN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nonconvex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 manifolds with holes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N</a:t>
                      </a:r>
                      <a:r>
                        <a:rPr kumimoji="0" lang="en-US" altLang="zh-CN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onconvex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 manifolds with holes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52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Extensions: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 Landmark, Conformal 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&amp; Isometric ISOMAP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E</a:t>
                      </a:r>
                      <a:r>
                        <a:rPr kumimoji="0" lang="en-US" altLang="zh-CN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xtensions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:</a:t>
                      </a:r>
                      <a:r>
                        <a:rPr kumimoji="0" lang="zh-CN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Hessian LLE</a:t>
                      </a:r>
                      <a:r>
                        <a:rPr kumimoji="0" lang="zh-CN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,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宋体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Laplacian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Eigenmaps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 etc</a:t>
                      </a:r>
                      <a:r>
                        <a:rPr kumimoji="0" lang="zh-CN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.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73432" name="Rectangle 24"/>
          <p:cNvSpPr>
            <a:spLocks noChangeArrowheads="1"/>
          </p:cNvSpPr>
          <p:nvPr/>
        </p:nvSpPr>
        <p:spPr bwMode="auto">
          <a:xfrm>
            <a:off x="2362200" y="5867400"/>
            <a:ext cx="394425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zh-CN" altLang="zh-CN" dirty="0" smtClean="0">
                <a:solidFill>
                  <a:schemeClr val="hlink"/>
                </a:solidFill>
              </a:rPr>
              <a:t>B</a:t>
            </a:r>
            <a:r>
              <a:rPr lang="en-US" altLang="zh-CN" dirty="0" err="1" smtClean="0">
                <a:solidFill>
                  <a:schemeClr val="hlink"/>
                </a:solidFill>
              </a:rPr>
              <a:t>oth</a:t>
            </a:r>
            <a:r>
              <a:rPr lang="en-US" altLang="zh-CN" dirty="0" smtClean="0">
                <a:solidFill>
                  <a:schemeClr val="hlink"/>
                </a:solidFill>
                <a:ea typeface="宋体" charset="-122"/>
                <a:cs typeface="宋体" charset="-122"/>
              </a:rPr>
              <a:t> needs</a:t>
            </a:r>
            <a:r>
              <a:rPr lang="zh-CN" altLang="zh-CN" dirty="0" smtClean="0">
                <a:solidFill>
                  <a:schemeClr val="hlink"/>
                </a:solidFill>
                <a:ea typeface="宋体" charset="-122"/>
                <a:cs typeface="宋体" charset="-122"/>
              </a:rPr>
              <a:t> </a:t>
            </a:r>
            <a:r>
              <a:rPr lang="en-US" altLang="zh-CN" dirty="0" smtClean="0">
                <a:solidFill>
                  <a:schemeClr val="hlink"/>
                </a:solidFill>
                <a:ea typeface="宋体" charset="-122"/>
                <a:cs typeface="宋体" charset="-122"/>
              </a:rPr>
              <a:t>manifold</a:t>
            </a:r>
            <a:r>
              <a:rPr lang="zh-CN" altLang="zh-CN" dirty="0" smtClean="0">
                <a:solidFill>
                  <a:schemeClr val="hlink"/>
                </a:solidFill>
                <a:ea typeface="宋体" charset="-122"/>
                <a:cs typeface="宋体" charset="-122"/>
              </a:rPr>
              <a:t> </a:t>
            </a:r>
            <a:r>
              <a:rPr lang="en-US" altLang="zh-CN" dirty="0" smtClean="0">
                <a:solidFill>
                  <a:schemeClr val="hlink"/>
                </a:solidFill>
                <a:ea typeface="宋体" charset="-122"/>
                <a:cs typeface="宋体" charset="-122"/>
              </a:rPr>
              <a:t>finely</a:t>
            </a:r>
            <a:r>
              <a:rPr lang="zh-CN" altLang="zh-CN" dirty="0" smtClean="0">
                <a:solidFill>
                  <a:schemeClr val="hlink"/>
                </a:solidFill>
                <a:ea typeface="宋体" charset="-122"/>
                <a:cs typeface="宋体" charset="-122"/>
              </a:rPr>
              <a:t> </a:t>
            </a:r>
            <a:r>
              <a:rPr lang="en-US" altLang="zh-CN" smtClean="0">
                <a:solidFill>
                  <a:schemeClr val="hlink"/>
                </a:solidFill>
                <a:ea typeface="宋体" charset="-122"/>
                <a:cs typeface="宋体" charset="-122"/>
              </a:rPr>
              <a:t>sampled</a:t>
            </a:r>
            <a:r>
              <a:rPr lang="zh-CN" altLang="zh-CN" smtClean="0">
                <a:solidFill>
                  <a:schemeClr val="hlink"/>
                </a:solidFill>
                <a:ea typeface="宋体" charset="-122"/>
                <a:cs typeface="宋体" charset="-122"/>
              </a:rPr>
              <a:t>.</a:t>
            </a:r>
            <a:endParaRPr lang="zh-CN" altLang="zh-CN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0000FF"/>
                </a:solidFill>
              </a:rPr>
              <a:t>Reference</a:t>
            </a:r>
            <a:endParaRPr lang="en-US" smtClean="0">
              <a:solidFill>
                <a:srgbClr val="0000FF"/>
              </a:solidFill>
            </a:endParaRPr>
          </a:p>
        </p:txBody>
      </p:sp>
      <p:sp>
        <p:nvSpPr>
          <p:cNvPr id="67587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err="1" smtClean="0"/>
              <a:t>Tenenbaum</a:t>
            </a:r>
            <a:r>
              <a:rPr lang="en-US" sz="1800" dirty="0" smtClean="0"/>
              <a:t>, de Silva, and Langford, A Global Geometric Framework for Nonlinear Dimensionality Reduction. </a:t>
            </a:r>
            <a:r>
              <a:rPr lang="en-US" sz="1800" i="1" dirty="0" smtClean="0"/>
              <a:t>Science</a:t>
            </a:r>
            <a:r>
              <a:rPr lang="en-US" sz="1800" dirty="0" smtClean="0"/>
              <a:t> 290:2319-2323, 22 Dec. 2000.</a:t>
            </a:r>
          </a:p>
          <a:p>
            <a:r>
              <a:rPr lang="en-US" sz="1800" dirty="0" err="1" smtClean="0"/>
              <a:t>Roweis</a:t>
            </a:r>
            <a:r>
              <a:rPr lang="en-US" sz="1800" dirty="0" smtClean="0"/>
              <a:t> and Saul, Nonlinear Dimensionality Reduction by Locally Linear Embedding. </a:t>
            </a:r>
            <a:r>
              <a:rPr lang="en-US" sz="1800" i="1" dirty="0" smtClean="0"/>
              <a:t>Science</a:t>
            </a:r>
            <a:r>
              <a:rPr lang="en-US" sz="1800" dirty="0" smtClean="0"/>
              <a:t> 290:2323-2326, 22 Dec. 2000.</a:t>
            </a:r>
          </a:p>
          <a:p>
            <a:r>
              <a:rPr lang="en-US" sz="1800" dirty="0" smtClean="0"/>
              <a:t>M. Bernstein, V. de Silva, J. Langford, and J. </a:t>
            </a:r>
            <a:r>
              <a:rPr lang="en-US" sz="1800" dirty="0" err="1" smtClean="0"/>
              <a:t>Tenenbaum</a:t>
            </a:r>
            <a:r>
              <a:rPr lang="en-US" sz="1800" dirty="0" smtClean="0"/>
              <a:t>. Graph Approximations to Geodesics on Embedded Manifolds. Technical Report, Department of Psychology, Stanford University, 2000.</a:t>
            </a:r>
          </a:p>
          <a:p>
            <a:r>
              <a:rPr lang="en-US" sz="1800" dirty="0" smtClean="0"/>
              <a:t>V. de Silva and J.B. </a:t>
            </a:r>
            <a:r>
              <a:rPr lang="en-US" sz="1800" dirty="0" err="1" smtClean="0"/>
              <a:t>Tenenbaum</a:t>
            </a:r>
            <a:r>
              <a:rPr lang="en-US" sz="1800" dirty="0" smtClean="0"/>
              <a:t>. Global versus local methods in nonlinear dimensionality reduction. Neural Information Processing Systems 15 (NIPS’2002), pp. 705-712, 2003.</a:t>
            </a:r>
          </a:p>
          <a:p>
            <a:r>
              <a:rPr lang="en-US" sz="1800" dirty="0" smtClean="0"/>
              <a:t>V. de Silva and J.B. </a:t>
            </a:r>
            <a:r>
              <a:rPr lang="en-US" sz="1800" dirty="0" err="1" smtClean="0"/>
              <a:t>Tenenbaum</a:t>
            </a:r>
            <a:r>
              <a:rPr lang="en-US" sz="1800" dirty="0" smtClean="0"/>
              <a:t>. Unsupervised learning of curved manifolds. Nonlinear Estimation and Classification, 2002.</a:t>
            </a:r>
          </a:p>
          <a:p>
            <a:r>
              <a:rPr lang="en-US" sz="1800" dirty="0" smtClean="0"/>
              <a:t>V. de Silva and J.B. </a:t>
            </a:r>
            <a:r>
              <a:rPr lang="en-US" sz="1800" dirty="0" err="1" smtClean="0"/>
              <a:t>Tenenbaum</a:t>
            </a:r>
            <a:r>
              <a:rPr lang="en-US" sz="1800" dirty="0" smtClean="0"/>
              <a:t>. Sparse multidimensional scaling using landmark points. Available at: http://</a:t>
            </a:r>
            <a:r>
              <a:rPr lang="en-US" sz="1800" dirty="0" err="1" smtClean="0"/>
              <a:t>math.stanford.edu/~silva/public/publications.html</a:t>
            </a:r>
            <a:endParaRPr lang="en-US" sz="1800" dirty="0" smtClean="0"/>
          </a:p>
          <a:p>
            <a:endParaRPr lang="en-US" sz="1800" dirty="0" smtClean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0000FF"/>
                </a:solidFill>
                <a:latin typeface="Comic Sans MS"/>
                <a:cs typeface="Comic Sans MS"/>
              </a:rPr>
              <a:t>Matlab</a:t>
            </a:r>
            <a:r>
              <a:rPr lang="en-US" dirty="0" smtClean="0">
                <a:solidFill>
                  <a:srgbClr val="0000FF"/>
                </a:solidFill>
                <a:latin typeface="Comic Sans MS"/>
                <a:cs typeface="Comic Sans MS"/>
              </a:rPr>
              <a:t> Dimensionality Reduction Toolbox</a:t>
            </a:r>
            <a:endParaRPr lang="en-US" dirty="0">
              <a:solidFill>
                <a:srgbClr val="0000FF"/>
              </a:solidFill>
              <a:latin typeface="Comic Sans MS"/>
              <a:cs typeface="Comic Sans M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33400" y="1828800"/>
            <a:ext cx="8229600" cy="4525963"/>
          </a:xfrm>
        </p:spPr>
        <p:txBody>
          <a:bodyPr/>
          <a:lstStyle/>
          <a:p>
            <a:r>
              <a:rPr lang="en-US" sz="2000" dirty="0" smtClean="0">
                <a:hlinkClick r:id="rId2"/>
              </a:rPr>
              <a:t>http://homepage.tudelft.nl/19j49/Matlab_Toolbox_for_Dimensionality_Reduction.html</a:t>
            </a:r>
            <a:endParaRPr lang="en-US" sz="2000" dirty="0" smtClean="0"/>
          </a:p>
          <a:p>
            <a:r>
              <a:rPr lang="en-US" sz="2000" dirty="0" smtClean="0"/>
              <a:t>Math.pku.edu.cn/teachers/yaoy/Spring2011/matlab/drtoolbox</a:t>
            </a:r>
          </a:p>
          <a:p>
            <a:pPr lvl="1"/>
            <a:r>
              <a:rPr lang="en-US" sz="1600" dirty="0" smtClean="0"/>
              <a:t>Principal Component Analysis (PCA), Probabilistic PC</a:t>
            </a:r>
          </a:p>
          <a:p>
            <a:pPr lvl="1"/>
            <a:r>
              <a:rPr lang="en-US" sz="1600" dirty="0" smtClean="0"/>
              <a:t>Factor Analysis (FA), </a:t>
            </a:r>
            <a:r>
              <a:rPr lang="en-US" sz="1600" dirty="0" err="1" smtClean="0"/>
              <a:t>Sammon</a:t>
            </a:r>
            <a:r>
              <a:rPr lang="en-US" sz="1600" dirty="0" smtClean="0"/>
              <a:t> mapping, Linear </a:t>
            </a:r>
            <a:r>
              <a:rPr lang="en-US" sz="1600" dirty="0" err="1" smtClean="0"/>
              <a:t>Discriminant</a:t>
            </a:r>
            <a:r>
              <a:rPr lang="en-US" sz="1600" dirty="0" smtClean="0"/>
              <a:t> Analysis (LDA)</a:t>
            </a:r>
          </a:p>
          <a:p>
            <a:pPr lvl="1"/>
            <a:r>
              <a:rPr lang="en-US" sz="1600" dirty="0" smtClean="0"/>
              <a:t>Multidimensional scaling (MDS), </a:t>
            </a:r>
            <a:r>
              <a:rPr lang="en-US" sz="1600" dirty="0" err="1" smtClean="0"/>
              <a:t>Isomap</a:t>
            </a:r>
            <a:r>
              <a:rPr lang="en-US" sz="1600" dirty="0" smtClean="0"/>
              <a:t>, Landmark </a:t>
            </a:r>
            <a:r>
              <a:rPr lang="en-US" sz="1600" dirty="0" err="1" smtClean="0"/>
              <a:t>Isomap</a:t>
            </a:r>
            <a:endParaRPr lang="en-US" sz="1600" dirty="0" smtClean="0"/>
          </a:p>
          <a:p>
            <a:pPr lvl="1"/>
            <a:r>
              <a:rPr lang="en-US" sz="1600" dirty="0" smtClean="0"/>
              <a:t>Local Linear Embedding (LLE), </a:t>
            </a:r>
            <a:r>
              <a:rPr lang="en-US" sz="1600" dirty="0" err="1" smtClean="0"/>
              <a:t>Laplacian</a:t>
            </a:r>
            <a:r>
              <a:rPr lang="en-US" sz="1600" dirty="0" smtClean="0"/>
              <a:t> </a:t>
            </a:r>
            <a:r>
              <a:rPr lang="en-US" sz="1600" dirty="0" err="1" smtClean="0"/>
              <a:t>Eigenmaps</a:t>
            </a:r>
            <a:r>
              <a:rPr lang="en-US" sz="1600" dirty="0" smtClean="0"/>
              <a:t>, Hessian LLE, Conformal </a:t>
            </a:r>
            <a:r>
              <a:rPr lang="en-US" sz="1600" dirty="0" err="1" smtClean="0"/>
              <a:t>Eigenmaps</a:t>
            </a:r>
            <a:endParaRPr lang="en-US" sz="1600" dirty="0" smtClean="0"/>
          </a:p>
          <a:p>
            <a:pPr lvl="1"/>
            <a:r>
              <a:rPr lang="en-US" sz="1600" dirty="0" smtClean="0"/>
              <a:t>Local Tangent Space Alignment (LTSA), Maximum Variance Unfolding (extension of LLE)</a:t>
            </a:r>
          </a:p>
          <a:p>
            <a:pPr lvl="1"/>
            <a:r>
              <a:rPr lang="en-US" sz="1600" dirty="0" smtClean="0"/>
              <a:t>Landmark MVU (</a:t>
            </a:r>
            <a:r>
              <a:rPr lang="en-US" sz="1600" dirty="0" err="1" smtClean="0"/>
              <a:t>LandmarkMVU</a:t>
            </a:r>
            <a:r>
              <a:rPr lang="en-US" sz="1600" dirty="0" smtClean="0"/>
              <a:t>), Fast Maximum Variance Unfolding (</a:t>
            </a:r>
            <a:r>
              <a:rPr lang="en-US" sz="1600" dirty="0" err="1" smtClean="0"/>
              <a:t>FastMVU</a:t>
            </a:r>
            <a:r>
              <a:rPr lang="en-US" sz="1600" dirty="0" smtClean="0"/>
              <a:t>)</a:t>
            </a:r>
          </a:p>
          <a:p>
            <a:pPr lvl="1"/>
            <a:r>
              <a:rPr lang="en-US" sz="1600" dirty="0" smtClean="0"/>
              <a:t>Kernel PCA</a:t>
            </a:r>
          </a:p>
          <a:p>
            <a:pPr lvl="1"/>
            <a:r>
              <a:rPr lang="en-US" sz="1600" dirty="0" smtClean="0"/>
              <a:t>Diffusion maps</a:t>
            </a:r>
          </a:p>
          <a:p>
            <a:pPr lvl="1"/>
            <a:r>
              <a:rPr lang="en-US" sz="1600" smtClean="0"/>
              <a:t>…</a:t>
            </a:r>
            <a:endParaRPr lang="en-US" sz="1600" dirty="0" smtClean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$XX^{T}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12"/>
</p:tagLst>
</file>

<file path=ppt/tags/tag2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\begin{equation}&#10;d_{ij}^{2}=d_{ki}^{2}+d_{kj}^{2}-2d_{ki}d_{kj}cos(\alpha)&#10;\end{equation}&#10;The dot product $b_{ij}$ is defined as&#10;\begin{equation}&#10;b_{ij}=d_{ki}d_{kj}cos(\alpha)&#10;\end{equation}&#10;Combining the above two equations,&#10;\begin{equation}\label{eq:cosine}&#10;b_{ij}=\frac{1}{2}(d_{ki}^{2}+d_{kj}^{2}-d_{ij}^{2})&#10;\end{equation}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464.875"/>
  <p:tag name="PICTUREFILESIZE" val="203314"/>
</p:tagLst>
</file>

<file path=ppt/tags/tag3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\begin{equation}&#10;b_{ij}=d_{ki}d_{kj}cos(\alpha)&#10;\end{equation}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318"/>
  <p:tag name="PICTUREFILESIZE" val="17534"/>
</p:tagLst>
</file>

<file path=ppt/tags/tag4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\begin{equation}\label{eq:cosine}&#10;b_{ij}=\frac{1}{2}(d_{ki}^{2}+d_{kj}^{2}-d_{ij}^{2})&#10;\end{equation}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343.875"/>
  <p:tag name="PICTUREFILESIZE" val="32282"/>
</p:tagLst>
</file>

<file path=ppt/tags/tag5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\begin{equation}&#10;b_{ij}^{*}=-\frac{1}{2}\left[d_{ij}^2-\frac{1}{N}\sum_{l=1}^{N}d_{il}^2-\frac{1}{N}\sum_{m=1}^{N%%@&#10;%%@&#10;}d_{mj}^2+\frac{1}{N^{2}}\sum_{o=1}^{N}\sum_{p=1}^{N}d_{op}^2\right]&#10;\end{equation}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541"/>
  <p:tag name="PICTUREFILESIZE" val="101734"/>
</p:tagLst>
</file>

<file path=ppt/tags/tag6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\begin{equation}&#10;min_{W} \parallel X_i - \sum_{j=1}^{K}W_{ij}X_{j} \parallel ^2 \nonumber&#10;\end{equation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360"/>
  <p:tag name="PICTUREFILESIZE" val="20389"/>
</p:tagLst>
</file>

<file path=ppt/tags/tag7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$Y_{d \times N}=[Y_1|Y_2|...|Y_N]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03"/>
  <p:tag name="PICTUREFILESIZE" val="9577"/>
</p:tagLst>
</file>

<file path=ppt/tags/tag8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\begin{equation}&#10;min_{Y} \sum_{i=1}^{N}\parallel Y_i - YW_{i} \parallel ^2 \nonumber&#10;\end{equation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345"/>
  <p:tag name="PICTUREFILESIZE" val="1824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3482</Words>
  <Application>Microsoft Macintosh PowerPoint</Application>
  <PresentationFormat>On-screen Show (4:3)</PresentationFormat>
  <Paragraphs>399</Paragraphs>
  <Slides>94</Slides>
  <Notes>5</Notes>
  <HiddenSlides>0</HiddenSlides>
  <MMClips>0</MMClips>
  <ScaleCrop>false</ScaleCrop>
  <HeadingPairs>
    <vt:vector size="6" baseType="variant">
      <vt:variant>
        <vt:lpstr>Design Template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6" baseType="lpstr">
      <vt:lpstr>Office Theme</vt:lpstr>
      <vt:lpstr>Equation</vt:lpstr>
      <vt:lpstr>Mathematics of Data I Geometric Data Analysis – From PCA/MDS to ISOMAP/LLE</vt:lpstr>
      <vt:lpstr>Data Science is the science of  Learning from Data.  In mathematics, we look for mappings  from  data domain  to  knowledge domain. </vt:lpstr>
      <vt:lpstr>John Dewey</vt:lpstr>
      <vt:lpstr>Statistics has been the most successful information science.  Those who ignore Statistics are condemned to reinvent it.  ---- Bradley Efron </vt:lpstr>
      <vt:lpstr>Types of Data</vt:lpstr>
      <vt:lpstr>A Dictionary between  Machine Learning vs. Statistics</vt:lpstr>
      <vt:lpstr>Contributions</vt:lpstr>
      <vt:lpstr>Principal Component Analysis (PCA)</vt:lpstr>
      <vt:lpstr>PCA may go wrong if p ≥ n</vt:lpstr>
      <vt:lpstr>A Dawn of the Science for High Dimensional Massive Data Sets</vt:lpstr>
      <vt:lpstr>Geometric and Topological Methods</vt:lpstr>
      <vt:lpstr>Two aspects in those works</vt:lpstr>
      <vt:lpstr>Geometric and Topological Data Analysis</vt:lpstr>
      <vt:lpstr>What we’ll cover in this course?</vt:lpstr>
      <vt:lpstr>Manifold learning: Spectral Kernel Embeddings</vt:lpstr>
      <vt:lpstr>Dimensionality Reduction</vt:lpstr>
      <vt:lpstr>Generative Models in Manifold Learning</vt:lpstr>
      <vt:lpstr>Example…</vt:lpstr>
      <vt:lpstr>Slide 19</vt:lpstr>
      <vt:lpstr>Biomolecular: Alanine-dipeptide</vt:lpstr>
      <vt:lpstr>Distances &amp; Mappings</vt:lpstr>
      <vt:lpstr>PCA =&gt; MDS</vt:lpstr>
      <vt:lpstr>Matlab Commands</vt:lpstr>
      <vt:lpstr>Example I: 50-node 2-D Sensor Network Localiztion</vt:lpstr>
      <vt:lpstr>Example II City Map</vt:lpstr>
      <vt:lpstr>How to get dot product matrix from pairwise distance matrix?</vt:lpstr>
      <vt:lpstr>Origin centered MDS</vt:lpstr>
      <vt:lpstr>MDS Summary</vt:lpstr>
      <vt:lpstr>Theory of Classical MDS: a few concepts</vt:lpstr>
      <vt:lpstr>Young-Householder-Shoenberg Lemma</vt:lpstr>
      <vt:lpstr>Proof</vt:lpstr>
      <vt:lpstr>Classical MDS Theorem</vt:lpstr>
      <vt:lpstr>Proof</vt:lpstr>
      <vt:lpstr>Remarks</vt:lpstr>
      <vt:lpstr>Gaussian Kernels</vt:lpstr>
      <vt:lpstr>Schoenberg Transform</vt:lpstr>
      <vt:lpstr>Schoenberg Theorem [1938a]</vt:lpstr>
      <vt:lpstr>Extension I: Nonmetric MDS</vt:lpstr>
      <vt:lpstr>Extension II: MDS with missing values (Graph Realization Problem)</vt:lpstr>
      <vt:lpstr>MDS with Uncertainty  Quadratic equality and inequality system</vt:lpstr>
      <vt:lpstr>MDS in Sensor Network Localization: anchor points</vt:lpstr>
      <vt:lpstr>Key Problems</vt:lpstr>
      <vt:lpstr>Nonlinear Least Squares</vt:lpstr>
      <vt:lpstr>Matrix Represenation I</vt:lpstr>
      <vt:lpstr>Matrix Represenation II</vt:lpstr>
      <vt:lpstr>SDP Relaxation [Biswas-Ye 2004]</vt:lpstr>
      <vt:lpstr>SDP Standard Form [Biswas-Ye 2004]</vt:lpstr>
      <vt:lpstr>SDP Dual Form [Biswas-Ye 2004]</vt:lpstr>
      <vt:lpstr>Unique Localizability</vt:lpstr>
      <vt:lpstr>ULP is localizable in polynomial time [So-Ye 2005]</vt:lpstr>
      <vt:lpstr>UL Graphs</vt:lpstr>
      <vt:lpstr>d-lateration Graphs</vt:lpstr>
      <vt:lpstr>Open Problems in Sensor Network Localization</vt:lpstr>
      <vt:lpstr>Reference</vt:lpstr>
      <vt:lpstr>Nonlinear Manifolds..</vt:lpstr>
      <vt:lpstr>Intrinsic Description..</vt:lpstr>
      <vt:lpstr>Two Basic Geometric Embedding Methods</vt:lpstr>
      <vt:lpstr>Isomap</vt:lpstr>
      <vt:lpstr>Isomap - Algorithm</vt:lpstr>
      <vt:lpstr>Example…</vt:lpstr>
      <vt:lpstr>Slide 61</vt:lpstr>
      <vt:lpstr>Slide 62</vt:lpstr>
      <vt:lpstr>Residual Variance</vt:lpstr>
      <vt:lpstr>Biomolecular: Alanine-dipeptide</vt:lpstr>
      <vt:lpstr>Convergence of ISOMAP</vt:lpstr>
      <vt:lpstr>Possible Issues</vt:lpstr>
      <vt:lpstr>Two step approximations</vt:lpstr>
      <vt:lpstr>Slide 68</vt:lpstr>
      <vt:lpstr>Dense-sampling Theorem  [Bernstein, de Silva, Langford, and Tenenbaum 2000]</vt:lpstr>
      <vt:lpstr>Proof</vt:lpstr>
      <vt:lpstr>Proof</vt:lpstr>
      <vt:lpstr>Proof</vt:lpstr>
      <vt:lpstr>The Second Approximation</vt:lpstr>
      <vt:lpstr>Remarks</vt:lpstr>
      <vt:lpstr>Theorem 2 [Bernstein, de Silva, Langford, and Tenenbaum 2000]</vt:lpstr>
      <vt:lpstr>Proof</vt:lpstr>
      <vt:lpstr>Main Theorem [Bernstein, de Silva, Langford, and Tenenbaum 2000]</vt:lpstr>
      <vt:lpstr>Probabilistic Result</vt:lpstr>
      <vt:lpstr>A Shortcoming of ISOMAP</vt:lpstr>
      <vt:lpstr>Locally Linear Embedding</vt:lpstr>
      <vt:lpstr>Fit Locally…</vt:lpstr>
      <vt:lpstr>Important property...</vt:lpstr>
      <vt:lpstr>Think Globally…</vt:lpstr>
      <vt:lpstr>Algorithm (K-NN)</vt:lpstr>
      <vt:lpstr>Algorithm (K-NN)</vt:lpstr>
      <vt:lpstr>Algorithm continued</vt:lpstr>
      <vt:lpstr>Remarks on LLE</vt:lpstr>
      <vt:lpstr>Slide 88</vt:lpstr>
      <vt:lpstr>Slide 89</vt:lpstr>
      <vt:lpstr>Slide 90</vt:lpstr>
      <vt:lpstr>Slide 91</vt:lpstr>
      <vt:lpstr>Summary..</vt:lpstr>
      <vt:lpstr>Reference</vt:lpstr>
      <vt:lpstr>Matlab Dimensionality Reduction Toolbox</vt:lpstr>
    </vt:vector>
  </TitlesOfParts>
  <Company>PKU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生命科学中的 随机动力学模型</dc:title>
  <dc:creator>Yuan Yao</dc:creator>
  <cp:lastModifiedBy>Yuan Yao</cp:lastModifiedBy>
  <cp:revision>45</cp:revision>
  <cp:lastPrinted>2011-07-11T04:20:18Z</cp:lastPrinted>
  <dcterms:created xsi:type="dcterms:W3CDTF">2011-07-11T13:28:54Z</dcterms:created>
  <dcterms:modified xsi:type="dcterms:W3CDTF">2011-07-11T13:29:42Z</dcterms:modified>
</cp:coreProperties>
</file>